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ppt/theme/themeOverride11.xml" ContentType="application/vnd.openxmlformats-officedocument.themeOverride+xml"/>
  <Override PartName="/ppt/notesSlides/notesSlide10.xml" ContentType="application/vnd.openxmlformats-officedocument.presentationml.notesSlide+xml"/>
  <Override PartName="/ppt/theme/themeOverride12.xml" ContentType="application/vnd.openxmlformats-officedocument.themeOverride+xml"/>
  <Override PartName="/ppt/notesSlides/notesSlide11.xml" ContentType="application/vnd.openxmlformats-officedocument.presentationml.notesSlide+xml"/>
  <Override PartName="/ppt/theme/themeOverride13.xml" ContentType="application/vnd.openxmlformats-officedocument.themeOverride+xml"/>
  <Override PartName="/ppt/notesSlides/notesSlide12.xml" ContentType="application/vnd.openxmlformats-officedocument.presentationml.notesSlide+xml"/>
  <Override PartName="/ppt/theme/themeOverride14.xml" ContentType="application/vnd.openxmlformats-officedocument.themeOverride+xml"/>
  <Override PartName="/ppt/notesSlides/notesSlide13.xml" ContentType="application/vnd.openxmlformats-officedocument.presentationml.notesSlide+xml"/>
  <Override PartName="/ppt/theme/themeOverride15.xml" ContentType="application/vnd.openxmlformats-officedocument.themeOverride+xml"/>
  <Override PartName="/ppt/notesSlides/notesSlide14.xml" ContentType="application/vnd.openxmlformats-officedocument.presentationml.notesSlide+xml"/>
  <Override PartName="/ppt/theme/themeOverride16.xml" ContentType="application/vnd.openxmlformats-officedocument.themeOverride+xml"/>
  <Override PartName="/ppt/notesSlides/notesSlide15.xml" ContentType="application/vnd.openxmlformats-officedocument.presentationml.notesSlide+xml"/>
  <Override PartName="/ppt/theme/themeOverride17.xml" ContentType="application/vnd.openxmlformats-officedocument.themeOverride+xml"/>
  <Override PartName="/ppt/notesSlides/notesSlide16.xml" ContentType="application/vnd.openxmlformats-officedocument.presentationml.notesSlide+xml"/>
  <Override PartName="/ppt/theme/themeOverride18.xml" ContentType="application/vnd.openxmlformats-officedocument.themeOverride+xml"/>
  <Override PartName="/ppt/notesSlides/notesSlide17.xml" ContentType="application/vnd.openxmlformats-officedocument.presentationml.notesSlide+xml"/>
  <Override PartName="/ppt/theme/themeOverride19.xml" ContentType="application/vnd.openxmlformats-officedocument.themeOverride+xml"/>
  <Override PartName="/ppt/notesSlides/notesSlide18.xml" ContentType="application/vnd.openxmlformats-officedocument.presentationml.notesSlide+xml"/>
  <Override PartName="/ppt/theme/themeOverride20.xml" ContentType="application/vnd.openxmlformats-officedocument.themeOverride+xml"/>
  <Override PartName="/ppt/notesSlides/notesSlide19.xml" ContentType="application/vnd.openxmlformats-officedocument.presentationml.notesSlide+xml"/>
  <Override PartName="/ppt/theme/themeOverride21.xml" ContentType="application/vnd.openxmlformats-officedocument.themeOverride+xml"/>
  <Override PartName="/ppt/notesSlides/notesSlide20.xml" ContentType="application/vnd.openxmlformats-officedocument.presentationml.notesSlide+xml"/>
  <Override PartName="/ppt/theme/themeOverride22.xml" ContentType="application/vnd.openxmlformats-officedocument.themeOverride+xml"/>
  <Override PartName="/ppt/notesSlides/notesSlide21.xml" ContentType="application/vnd.openxmlformats-officedocument.presentationml.notesSlide+xml"/>
  <Override PartName="/ppt/theme/themeOverride23.xml" ContentType="application/vnd.openxmlformats-officedocument.themeOverride+xml"/>
  <Override PartName="/ppt/notesSlides/notesSlide22.xml" ContentType="application/vnd.openxmlformats-officedocument.presentationml.notesSlide+xml"/>
  <Override PartName="/ppt/theme/themeOverride24.xml" ContentType="application/vnd.openxmlformats-officedocument.themeOverride+xml"/>
  <Override PartName="/ppt/notesSlides/notesSlide23.xml" ContentType="application/vnd.openxmlformats-officedocument.presentationml.notesSlide+xml"/>
  <Override PartName="/ppt/theme/themeOverride25.xml" ContentType="application/vnd.openxmlformats-officedocument.themeOverride+xml"/>
  <Override PartName="/ppt/notesSlides/notesSlide24.xml" ContentType="application/vnd.openxmlformats-officedocument.presentationml.notesSl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theme/themeOverride29.xml" ContentType="application/vnd.openxmlformats-officedocument.themeOverride+xml"/>
  <Override PartName="/ppt/notesSlides/notesSlide28.xml" ContentType="application/vnd.openxmlformats-officedocument.presentationml.notesSlide+xml"/>
  <Override PartName="/ppt/theme/themeOverride30.xml" ContentType="application/vnd.openxmlformats-officedocument.themeOverride+xml"/>
  <Override PartName="/ppt/notesSlides/notesSlide29.xml" ContentType="application/vnd.openxmlformats-officedocument.presentationml.notesSlide+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theme/themeOverride34.xml" ContentType="application/vnd.openxmlformats-officedocument.themeOverride+xml"/>
  <Override PartName="/ppt/notesSlides/notesSlide33.xml" ContentType="application/vnd.openxmlformats-officedocument.presentationml.notesSlide+xml"/>
  <Override PartName="/ppt/theme/themeOverride35.xml" ContentType="application/vnd.openxmlformats-officedocument.themeOverride+xml"/>
  <Override PartName="/ppt/notesSlides/notesSlide34.xml" ContentType="application/vnd.openxmlformats-officedocument.presentationml.notesSlide+xml"/>
  <Override PartName="/ppt/theme/themeOverride36.xml" ContentType="application/vnd.openxmlformats-officedocument.themeOverride+xml"/>
  <Override PartName="/ppt/notesSlides/notesSlide35.xml" ContentType="application/vnd.openxmlformats-officedocument.presentationml.notesSlide+xml"/>
  <Override PartName="/ppt/theme/themeOverride37.xml" ContentType="application/vnd.openxmlformats-officedocument.themeOverride+xml"/>
  <Override PartName="/ppt/notesSlides/notesSlide36.xml" ContentType="application/vnd.openxmlformats-officedocument.presentationml.notesSlide+xml"/>
  <Override PartName="/ppt/theme/themeOverride38.xml" ContentType="application/vnd.openxmlformats-officedocument.themeOverride+xml"/>
  <Override PartName="/ppt/notesSlides/notesSlide37.xml" ContentType="application/vnd.openxmlformats-officedocument.presentationml.notesSlide+xml"/>
  <Override PartName="/ppt/theme/themeOverride39.xml" ContentType="application/vnd.openxmlformats-officedocument.themeOverride+xml"/>
  <Override PartName="/ppt/notesSlides/notesSlide38.xml" ContentType="application/vnd.openxmlformats-officedocument.presentationml.notesSlide+xml"/>
  <Override PartName="/ppt/theme/themeOverride40.xml" ContentType="application/vnd.openxmlformats-officedocument.themeOverride+xml"/>
  <Override PartName="/ppt/notesSlides/notesSlide39.xml" ContentType="application/vnd.openxmlformats-officedocument.presentationml.notesSlide+xml"/>
  <Override PartName="/ppt/theme/themeOverride41.xml" ContentType="application/vnd.openxmlformats-officedocument.themeOverride+xml"/>
  <Override PartName="/ppt/notesSlides/notesSlide40.xml" ContentType="application/vnd.openxmlformats-officedocument.presentationml.notesSlide+xml"/>
  <Override PartName="/ppt/theme/themeOverride42.xml" ContentType="application/vnd.openxmlformats-officedocument.themeOverride+xml"/>
  <Override PartName="/ppt/notesSlides/notesSlide41.xml" ContentType="application/vnd.openxmlformats-officedocument.presentationml.notesSlide+xml"/>
  <Override PartName="/ppt/theme/themeOverride43.xml" ContentType="application/vnd.openxmlformats-officedocument.themeOverride+xml"/>
  <Override PartName="/ppt/notesSlides/notesSlide42.xml" ContentType="application/vnd.openxmlformats-officedocument.presentationml.notesSlide+xml"/>
  <Override PartName="/ppt/theme/themeOverride44.xml" ContentType="application/vnd.openxmlformats-officedocument.themeOverride+xml"/>
  <Override PartName="/ppt/notesSlides/notesSlide43.xml" ContentType="application/vnd.openxmlformats-officedocument.presentationml.notesSlide+xml"/>
  <Override PartName="/ppt/theme/themeOverride45.xml" ContentType="application/vnd.openxmlformats-officedocument.themeOverride+xml"/>
  <Override PartName="/ppt/notesSlides/notesSlide44.xml" ContentType="application/vnd.openxmlformats-officedocument.presentationml.notesSlide+xml"/>
  <Override PartName="/ppt/theme/themeOverride46.xml" ContentType="application/vnd.openxmlformats-officedocument.themeOverr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7.xml" ContentType="application/vnd.openxmlformats-officedocument.themeOverr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896" r:id="rId6"/>
    <p:sldId id="283" r:id="rId7"/>
    <p:sldId id="1312" r:id="rId8"/>
    <p:sldId id="1327" r:id="rId9"/>
    <p:sldId id="1428" r:id="rId10"/>
    <p:sldId id="1427" r:id="rId11"/>
    <p:sldId id="1429" r:id="rId12"/>
    <p:sldId id="1423" r:id="rId13"/>
    <p:sldId id="1351" r:id="rId14"/>
    <p:sldId id="1380" r:id="rId15"/>
    <p:sldId id="1381" r:id="rId16"/>
    <p:sldId id="1382" r:id="rId17"/>
    <p:sldId id="1383" r:id="rId18"/>
    <p:sldId id="1384" r:id="rId19"/>
    <p:sldId id="1385" r:id="rId20"/>
    <p:sldId id="1386" r:id="rId21"/>
    <p:sldId id="1436" r:id="rId22"/>
    <p:sldId id="1388" r:id="rId23"/>
    <p:sldId id="1430" r:id="rId24"/>
    <p:sldId id="1389" r:id="rId25"/>
    <p:sldId id="1431" r:id="rId26"/>
    <p:sldId id="1424" r:id="rId27"/>
    <p:sldId id="1390" r:id="rId28"/>
    <p:sldId id="1391" r:id="rId29"/>
    <p:sldId id="1432" r:id="rId30"/>
    <p:sldId id="1425" r:id="rId31"/>
    <p:sldId id="1392" r:id="rId32"/>
    <p:sldId id="1362" r:id="rId33"/>
    <p:sldId id="1433" r:id="rId34"/>
    <p:sldId id="1394" r:id="rId35"/>
    <p:sldId id="1393" r:id="rId36"/>
    <p:sldId id="1434" r:id="rId37"/>
    <p:sldId id="1399" r:id="rId38"/>
    <p:sldId id="1398" r:id="rId39"/>
    <p:sldId id="1435" r:id="rId40"/>
    <p:sldId id="1401" r:id="rId41"/>
    <p:sldId id="1402" r:id="rId42"/>
    <p:sldId id="1403" r:id="rId43"/>
    <p:sldId id="1400" r:id="rId44"/>
    <p:sldId id="1397" r:id="rId45"/>
    <p:sldId id="1404" r:id="rId46"/>
    <p:sldId id="1405" r:id="rId47"/>
    <p:sldId id="1407" r:id="rId48"/>
    <p:sldId id="1408" r:id="rId49"/>
    <p:sldId id="1410" r:id="rId50"/>
    <p:sldId id="1411" r:id="rId51"/>
    <p:sldId id="1426" r:id="rId52"/>
    <p:sldId id="1412" r:id="rId53"/>
    <p:sldId id="1324" r:id="rId54"/>
    <p:sldId id="270" r:id="rId55"/>
    <p:sldId id="272" r:id="rId5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67" y="8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E060C-531E-42FA-AA09-F46C5740908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pt-BR"/>
        </a:p>
      </dgm:t>
    </dgm:pt>
    <dgm:pt modelId="{7287A999-9F9F-4D01-9553-1DD6EA761B4A}">
      <dgm:prSet phldrT="[Texto]"/>
      <dgm:spPr/>
      <dgm:t>
        <a:bodyPr/>
        <a:lstStyle/>
        <a:p>
          <a:pPr>
            <a:buNone/>
          </a:pPr>
          <a:r>
            <a:rPr lang="pt-BR" b="1" i="0" dirty="0"/>
            <a:t>Estatuto</a:t>
          </a:r>
          <a:r>
            <a:rPr lang="pt-BR" b="0" i="0" dirty="0"/>
            <a:t> é a base, a lei maior que cria e organiza a estrutura e os direitos/deveres gerais.</a:t>
          </a:r>
          <a:endParaRPr lang="pt-BR" dirty="0"/>
        </a:p>
      </dgm:t>
    </dgm:pt>
    <dgm:pt modelId="{B57C8601-D0F3-47FF-935F-57CF086C981A}" type="parTrans" cxnId="{DEAF519B-C4DC-4866-8C07-9CD295E8DD32}">
      <dgm:prSet/>
      <dgm:spPr/>
      <dgm:t>
        <a:bodyPr/>
        <a:lstStyle/>
        <a:p>
          <a:endParaRPr lang="pt-BR"/>
        </a:p>
      </dgm:t>
    </dgm:pt>
    <dgm:pt modelId="{CA90302E-1E36-4AB0-AF71-11F92965FD99}" type="sibTrans" cxnId="{DEAF519B-C4DC-4866-8C07-9CD295E8DD32}">
      <dgm:prSet/>
      <dgm:spPr/>
      <dgm:t>
        <a:bodyPr/>
        <a:lstStyle/>
        <a:p>
          <a:endParaRPr lang="pt-BR"/>
        </a:p>
      </dgm:t>
    </dgm:pt>
    <dgm:pt modelId="{047E1627-BD5A-43A4-9F13-7CBBD186E6B2}">
      <dgm:prSet phldrT="[Texto]"/>
      <dgm:spPr/>
      <dgm:t>
        <a:bodyPr/>
        <a:lstStyle/>
        <a:p>
          <a:pPr>
            <a:buNone/>
          </a:pPr>
          <a:r>
            <a:rPr lang="pt-BR" b="1" i="0" dirty="0"/>
            <a:t>Regime Disciplinar</a:t>
          </a:r>
          <a:r>
            <a:rPr lang="pt-BR" b="0" i="0" dirty="0"/>
            <a:t> é o conjunto de regras focado na manutenção da conduta e na aplicação de penalidades por descumprimento das normas estabelecidas.</a:t>
          </a:r>
          <a:endParaRPr lang="pt-BR" dirty="0"/>
        </a:p>
      </dgm:t>
    </dgm:pt>
    <dgm:pt modelId="{9050EE73-9532-4383-88E2-0FB8241E8CBD}" type="parTrans" cxnId="{A8F71849-254E-47C5-9492-EC15F25FC523}">
      <dgm:prSet/>
      <dgm:spPr/>
      <dgm:t>
        <a:bodyPr/>
        <a:lstStyle/>
        <a:p>
          <a:endParaRPr lang="pt-BR"/>
        </a:p>
      </dgm:t>
    </dgm:pt>
    <dgm:pt modelId="{A8B614E7-A3FA-4416-93AD-7AD43FFC2A1A}" type="sibTrans" cxnId="{A8F71849-254E-47C5-9492-EC15F25FC523}">
      <dgm:prSet/>
      <dgm:spPr/>
      <dgm:t>
        <a:bodyPr/>
        <a:lstStyle/>
        <a:p>
          <a:endParaRPr lang="pt-BR"/>
        </a:p>
      </dgm:t>
    </dgm:pt>
    <dgm:pt modelId="{50920A7A-B416-40A4-851B-D22F581297D0}" type="pres">
      <dgm:prSet presAssocID="{A03E060C-531E-42FA-AA09-F46C57409087}" presName="diagram" presStyleCnt="0">
        <dgm:presLayoutVars>
          <dgm:dir/>
          <dgm:resizeHandles val="exact"/>
        </dgm:presLayoutVars>
      </dgm:prSet>
      <dgm:spPr/>
    </dgm:pt>
    <dgm:pt modelId="{E7EE055B-71AF-4CA1-ADF3-5418ECA13CDF}" type="pres">
      <dgm:prSet presAssocID="{7287A999-9F9F-4D01-9553-1DD6EA761B4A}" presName="arrow" presStyleLbl="node1" presStyleIdx="0" presStyleCnt="2">
        <dgm:presLayoutVars>
          <dgm:bulletEnabled val="1"/>
        </dgm:presLayoutVars>
      </dgm:prSet>
      <dgm:spPr/>
    </dgm:pt>
    <dgm:pt modelId="{4ADC2163-8C63-4D4B-A759-E15FC457B4ED}" type="pres">
      <dgm:prSet presAssocID="{047E1627-BD5A-43A4-9F13-7CBBD186E6B2}" presName="arrow" presStyleLbl="node1" presStyleIdx="1" presStyleCnt="2">
        <dgm:presLayoutVars>
          <dgm:bulletEnabled val="1"/>
        </dgm:presLayoutVars>
      </dgm:prSet>
      <dgm:spPr/>
    </dgm:pt>
  </dgm:ptLst>
  <dgm:cxnLst>
    <dgm:cxn modelId="{A8F71849-254E-47C5-9492-EC15F25FC523}" srcId="{A03E060C-531E-42FA-AA09-F46C57409087}" destId="{047E1627-BD5A-43A4-9F13-7CBBD186E6B2}" srcOrd="1" destOrd="0" parTransId="{9050EE73-9532-4383-88E2-0FB8241E8CBD}" sibTransId="{A8B614E7-A3FA-4416-93AD-7AD43FFC2A1A}"/>
    <dgm:cxn modelId="{DEAF519B-C4DC-4866-8C07-9CD295E8DD32}" srcId="{A03E060C-531E-42FA-AA09-F46C57409087}" destId="{7287A999-9F9F-4D01-9553-1DD6EA761B4A}" srcOrd="0" destOrd="0" parTransId="{B57C8601-D0F3-47FF-935F-57CF086C981A}" sibTransId="{CA90302E-1E36-4AB0-AF71-11F92965FD99}"/>
    <dgm:cxn modelId="{4F3BFBD2-873C-40A0-8619-535DC6A4DC4E}" type="presOf" srcId="{7287A999-9F9F-4D01-9553-1DD6EA761B4A}" destId="{E7EE055B-71AF-4CA1-ADF3-5418ECA13CDF}" srcOrd="0" destOrd="0" presId="urn:microsoft.com/office/officeart/2005/8/layout/arrow5"/>
    <dgm:cxn modelId="{33D00DE3-769C-4523-A921-62C112C3393D}" type="presOf" srcId="{047E1627-BD5A-43A4-9F13-7CBBD186E6B2}" destId="{4ADC2163-8C63-4D4B-A759-E15FC457B4ED}" srcOrd="0" destOrd="0" presId="urn:microsoft.com/office/officeart/2005/8/layout/arrow5"/>
    <dgm:cxn modelId="{781E9BEB-AB50-4FFB-9BBE-A8E93336B693}" type="presOf" srcId="{A03E060C-531E-42FA-AA09-F46C57409087}" destId="{50920A7A-B416-40A4-851B-D22F581297D0}" srcOrd="0" destOrd="0" presId="urn:microsoft.com/office/officeart/2005/8/layout/arrow5"/>
    <dgm:cxn modelId="{1C4F150C-C0C5-467D-B00C-57AA394A90D4}" type="presParOf" srcId="{50920A7A-B416-40A4-851B-D22F581297D0}" destId="{E7EE055B-71AF-4CA1-ADF3-5418ECA13CDF}" srcOrd="0" destOrd="0" presId="urn:microsoft.com/office/officeart/2005/8/layout/arrow5"/>
    <dgm:cxn modelId="{3D301918-F8BA-4E47-862F-95316738F758}" type="presParOf" srcId="{50920A7A-B416-40A4-851B-D22F581297D0}" destId="{4ADC2163-8C63-4D4B-A759-E15FC457B4ED}"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0419F-CED5-4FBB-B9B0-7C2C9639F9E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pt-BR"/>
        </a:p>
      </dgm:t>
    </dgm:pt>
    <dgm:pt modelId="{52BD33EB-F49E-41CD-9E1F-F678FD1B84E3}">
      <dgm:prSet phldrT="[Texto]" phldr="0" custT="1"/>
      <dgm:spPr/>
      <dgm:t>
        <a:bodyPr/>
        <a:lstStyle/>
        <a:p>
          <a:r>
            <a:rPr lang="pt-BR" sz="1100" dirty="0"/>
            <a:t>Finalidade</a:t>
          </a:r>
        </a:p>
      </dgm:t>
    </dgm:pt>
    <dgm:pt modelId="{E2079A06-6D18-4304-9150-C27896A4EE40}" type="parTrans" cxnId="{F8EEE37B-E3BD-4902-915F-90A5DEC1428B}">
      <dgm:prSet/>
      <dgm:spPr/>
      <dgm:t>
        <a:bodyPr/>
        <a:lstStyle/>
        <a:p>
          <a:endParaRPr lang="pt-BR"/>
        </a:p>
      </dgm:t>
    </dgm:pt>
    <dgm:pt modelId="{DF130E8D-57D4-4764-B18D-548351221975}" type="sibTrans" cxnId="{F8EEE37B-E3BD-4902-915F-90A5DEC1428B}">
      <dgm:prSet/>
      <dgm:spPr/>
      <dgm:t>
        <a:bodyPr/>
        <a:lstStyle/>
        <a:p>
          <a:endParaRPr lang="pt-BR"/>
        </a:p>
      </dgm:t>
    </dgm:pt>
    <dgm:pt modelId="{4316CA52-583A-43AC-BF80-5F9076BA072A}">
      <dgm:prSet phldrT="[Texto]"/>
      <dgm:spPr/>
      <dgm:t>
        <a:bodyPr anchor="ctr"/>
        <a:lstStyle/>
        <a:p>
          <a:pPr algn="ctr">
            <a:buFont typeface="Arial" panose="020B0604020202020204" pitchFamily="34" charset="0"/>
            <a:buChar char="•"/>
          </a:pPr>
          <a:r>
            <a:rPr lang="pt-BR" dirty="0"/>
            <a:t>Proteger o patrimônio público</a:t>
          </a:r>
        </a:p>
      </dgm:t>
    </dgm:pt>
    <dgm:pt modelId="{0572B679-4ADF-4E08-A046-F8B9F7E9A8FA}" type="parTrans" cxnId="{CBBD1B55-B7A8-4933-B6BB-5C734613E612}">
      <dgm:prSet/>
      <dgm:spPr/>
      <dgm:t>
        <a:bodyPr/>
        <a:lstStyle/>
        <a:p>
          <a:endParaRPr lang="pt-BR"/>
        </a:p>
      </dgm:t>
    </dgm:pt>
    <dgm:pt modelId="{7CE499D4-BFA1-409C-9E9F-4C5EB0CE55D2}" type="sibTrans" cxnId="{CBBD1B55-B7A8-4933-B6BB-5C734613E612}">
      <dgm:prSet/>
      <dgm:spPr/>
      <dgm:t>
        <a:bodyPr/>
        <a:lstStyle/>
        <a:p>
          <a:endParaRPr lang="pt-BR"/>
        </a:p>
      </dgm:t>
    </dgm:pt>
    <dgm:pt modelId="{C9EB27C8-F0CB-4C83-9370-F80090E929E6}">
      <dgm:prSet phldrT="[Texto]" phldr="0" custT="1"/>
      <dgm:spPr/>
      <dgm:t>
        <a:bodyPr/>
        <a:lstStyle/>
        <a:p>
          <a:r>
            <a:rPr lang="pt-BR" sz="1100" dirty="0"/>
            <a:t>Finalidade</a:t>
          </a:r>
        </a:p>
      </dgm:t>
    </dgm:pt>
    <dgm:pt modelId="{E07645FF-CB65-47ED-9C2B-7598BB919827}" type="parTrans" cxnId="{D363B4B6-5370-4269-8884-807CC4BF705B}">
      <dgm:prSet/>
      <dgm:spPr/>
      <dgm:t>
        <a:bodyPr/>
        <a:lstStyle/>
        <a:p>
          <a:endParaRPr lang="pt-BR"/>
        </a:p>
      </dgm:t>
    </dgm:pt>
    <dgm:pt modelId="{617FF355-36AD-47F9-9B4F-03824952B7D8}" type="sibTrans" cxnId="{D363B4B6-5370-4269-8884-807CC4BF705B}">
      <dgm:prSet/>
      <dgm:spPr/>
      <dgm:t>
        <a:bodyPr/>
        <a:lstStyle/>
        <a:p>
          <a:endParaRPr lang="pt-BR"/>
        </a:p>
      </dgm:t>
    </dgm:pt>
    <dgm:pt modelId="{75C25B56-F493-4A5D-9DFB-EB29125E71E0}">
      <dgm:prSet phldrT="[Texto]"/>
      <dgm:spPr/>
      <dgm:t>
        <a:bodyPr/>
        <a:lstStyle/>
        <a:p>
          <a:pPr algn="ctr">
            <a:buFont typeface="Arial" panose="020B0604020202020204" pitchFamily="34" charset="0"/>
            <a:buChar char="•"/>
          </a:pPr>
          <a:r>
            <a:rPr lang="pt-BR" dirty="0"/>
            <a:t>Assegurar confiança da sociedade no poder público</a:t>
          </a:r>
        </a:p>
      </dgm:t>
    </dgm:pt>
    <dgm:pt modelId="{1BE835D4-D15F-417C-AB76-CACD307DAA1F}" type="parTrans" cxnId="{4C8DEE2E-CBB7-4DDB-916C-5FD7478705EE}">
      <dgm:prSet/>
      <dgm:spPr/>
      <dgm:t>
        <a:bodyPr/>
        <a:lstStyle/>
        <a:p>
          <a:endParaRPr lang="pt-BR"/>
        </a:p>
      </dgm:t>
    </dgm:pt>
    <dgm:pt modelId="{09450785-2655-49E8-93A9-BCD63D08A24A}" type="sibTrans" cxnId="{4C8DEE2E-CBB7-4DDB-916C-5FD7478705EE}">
      <dgm:prSet/>
      <dgm:spPr/>
      <dgm:t>
        <a:bodyPr/>
        <a:lstStyle/>
        <a:p>
          <a:endParaRPr lang="pt-BR"/>
        </a:p>
      </dgm:t>
    </dgm:pt>
    <dgm:pt modelId="{D1E1BC60-E0BB-41BF-AA69-A602057539AE}">
      <dgm:prSet phldrT="[Texto]" phldr="0" custT="1"/>
      <dgm:spPr/>
      <dgm:t>
        <a:bodyPr/>
        <a:lstStyle/>
        <a:p>
          <a:r>
            <a:rPr lang="pt-BR" sz="1100" dirty="0"/>
            <a:t>Finalidade</a:t>
          </a:r>
        </a:p>
      </dgm:t>
    </dgm:pt>
    <dgm:pt modelId="{64D25716-A667-4AD3-BC71-2154EF87179A}" type="parTrans" cxnId="{4282625B-404A-4AC4-B264-45D7B0DE9E91}">
      <dgm:prSet/>
      <dgm:spPr/>
      <dgm:t>
        <a:bodyPr/>
        <a:lstStyle/>
        <a:p>
          <a:endParaRPr lang="pt-BR"/>
        </a:p>
      </dgm:t>
    </dgm:pt>
    <dgm:pt modelId="{30A449A6-F56E-4E14-B8C5-AFE1FC759DF0}" type="sibTrans" cxnId="{4282625B-404A-4AC4-B264-45D7B0DE9E91}">
      <dgm:prSet/>
      <dgm:spPr/>
      <dgm:t>
        <a:bodyPr/>
        <a:lstStyle/>
        <a:p>
          <a:endParaRPr lang="pt-BR"/>
        </a:p>
      </dgm:t>
    </dgm:pt>
    <dgm:pt modelId="{785FBEBC-4A59-4751-833E-699B117F61C4}">
      <dgm:prSet phldrT="[Texto]"/>
      <dgm:spPr/>
      <dgm:t>
        <a:bodyPr/>
        <a:lstStyle/>
        <a:p>
          <a:pPr algn="ctr">
            <a:buFont typeface="Arial" panose="020B0604020202020204" pitchFamily="34" charset="0"/>
            <a:buChar char="•"/>
          </a:pPr>
          <a:r>
            <a:rPr lang="pt-BR" dirty="0"/>
            <a:t>Prevenir e punir condutas lesivas ao Estado e ao cidadão</a:t>
          </a:r>
        </a:p>
      </dgm:t>
    </dgm:pt>
    <dgm:pt modelId="{76ED46E7-225E-45F3-BB64-92BBAE547CE5}" type="parTrans" cxnId="{9B534027-3332-44C6-9E33-3A8491056774}">
      <dgm:prSet/>
      <dgm:spPr/>
      <dgm:t>
        <a:bodyPr/>
        <a:lstStyle/>
        <a:p>
          <a:endParaRPr lang="pt-BR"/>
        </a:p>
      </dgm:t>
    </dgm:pt>
    <dgm:pt modelId="{180A066F-9D64-4712-9066-0591EEC66441}" type="sibTrans" cxnId="{9B534027-3332-44C6-9E33-3A8491056774}">
      <dgm:prSet/>
      <dgm:spPr/>
      <dgm:t>
        <a:bodyPr/>
        <a:lstStyle/>
        <a:p>
          <a:endParaRPr lang="pt-BR"/>
        </a:p>
      </dgm:t>
    </dgm:pt>
    <dgm:pt modelId="{2A6A83A9-6D45-4093-A3CC-CF10AF46F7BF}">
      <dgm:prSet phldrT="[Texto]" custT="1"/>
      <dgm:spPr/>
      <dgm:t>
        <a:bodyPr/>
        <a:lstStyle/>
        <a:p>
          <a:pPr>
            <a:buFont typeface="Arial" panose="020B0604020202020204" pitchFamily="34" charset="0"/>
            <a:buChar char="•"/>
          </a:pPr>
          <a:r>
            <a:rPr lang="pt-BR" sz="1100" dirty="0"/>
            <a:t>Finalidade</a:t>
          </a:r>
        </a:p>
      </dgm:t>
    </dgm:pt>
    <dgm:pt modelId="{F33F25F3-7303-43EB-AF97-9238C8804C9F}" type="parTrans" cxnId="{4F696649-07C3-405E-8A3A-08870D7CD76C}">
      <dgm:prSet/>
      <dgm:spPr/>
      <dgm:t>
        <a:bodyPr/>
        <a:lstStyle/>
        <a:p>
          <a:endParaRPr lang="pt-BR"/>
        </a:p>
      </dgm:t>
    </dgm:pt>
    <dgm:pt modelId="{E3F05C7C-64F5-44B5-9478-59F8B26DDB41}" type="sibTrans" cxnId="{4F696649-07C3-405E-8A3A-08870D7CD76C}">
      <dgm:prSet/>
      <dgm:spPr/>
      <dgm:t>
        <a:bodyPr/>
        <a:lstStyle/>
        <a:p>
          <a:endParaRPr lang="pt-BR"/>
        </a:p>
      </dgm:t>
    </dgm:pt>
    <dgm:pt modelId="{2496BF20-49FB-4D1B-823B-3D496FF1EDAD}">
      <dgm:prSet phldrT="[Texto]"/>
      <dgm:spPr/>
      <dgm:t>
        <a:bodyPr anchor="ctr"/>
        <a:lstStyle/>
        <a:p>
          <a:pPr algn="ctr">
            <a:buFont typeface="Arial" panose="020B0604020202020204" pitchFamily="34" charset="0"/>
            <a:buChar char="•"/>
          </a:pPr>
          <a:r>
            <a:rPr lang="pt-BR" dirty="0"/>
            <a:t>Garantir moralidade, eficiência e legalidade</a:t>
          </a:r>
        </a:p>
      </dgm:t>
    </dgm:pt>
    <dgm:pt modelId="{CC5A1E5F-3A43-42F9-953B-CE6703BBB75A}" type="parTrans" cxnId="{E06BB4FA-D32B-48FE-953B-5ADF80DB4835}">
      <dgm:prSet/>
      <dgm:spPr/>
      <dgm:t>
        <a:bodyPr/>
        <a:lstStyle/>
        <a:p>
          <a:endParaRPr lang="pt-BR"/>
        </a:p>
      </dgm:t>
    </dgm:pt>
    <dgm:pt modelId="{34D8089C-7857-4E69-90EE-71650CA184D3}" type="sibTrans" cxnId="{E06BB4FA-D32B-48FE-953B-5ADF80DB4835}">
      <dgm:prSet/>
      <dgm:spPr/>
      <dgm:t>
        <a:bodyPr/>
        <a:lstStyle/>
        <a:p>
          <a:endParaRPr lang="pt-BR"/>
        </a:p>
      </dgm:t>
    </dgm:pt>
    <dgm:pt modelId="{DAD6E3D7-CC78-440E-9D05-3C8EA33DAD3B}" type="pres">
      <dgm:prSet presAssocID="{1960419F-CED5-4FBB-B9B0-7C2C9639F9E8}" presName="Name0" presStyleCnt="0">
        <dgm:presLayoutVars>
          <dgm:dir/>
          <dgm:animLvl val="lvl"/>
          <dgm:resizeHandles val="exact"/>
        </dgm:presLayoutVars>
      </dgm:prSet>
      <dgm:spPr/>
    </dgm:pt>
    <dgm:pt modelId="{0B4705AC-0356-4A72-90B5-F7483B4AD4C1}" type="pres">
      <dgm:prSet presAssocID="{52BD33EB-F49E-41CD-9E1F-F678FD1B84E3}" presName="compositeNode" presStyleCnt="0">
        <dgm:presLayoutVars>
          <dgm:bulletEnabled val="1"/>
        </dgm:presLayoutVars>
      </dgm:prSet>
      <dgm:spPr/>
    </dgm:pt>
    <dgm:pt modelId="{BA5910F0-FF90-4383-9DD7-ACCCF2715AC3}" type="pres">
      <dgm:prSet presAssocID="{52BD33EB-F49E-41CD-9E1F-F678FD1B84E3}" presName="bgRect" presStyleLbl="node1" presStyleIdx="0" presStyleCnt="4" custLinFactNeighborX="-943" custLinFactNeighborY="-1179"/>
      <dgm:spPr/>
    </dgm:pt>
    <dgm:pt modelId="{44F00CEF-19DF-4203-B11C-4B5E819D370D}" type="pres">
      <dgm:prSet presAssocID="{52BD33EB-F49E-41CD-9E1F-F678FD1B84E3}" presName="parentNode" presStyleLbl="node1" presStyleIdx="0" presStyleCnt="4">
        <dgm:presLayoutVars>
          <dgm:chMax val="0"/>
          <dgm:bulletEnabled val="1"/>
        </dgm:presLayoutVars>
      </dgm:prSet>
      <dgm:spPr/>
    </dgm:pt>
    <dgm:pt modelId="{E72115BA-B059-4962-8CCF-39B53F16D629}" type="pres">
      <dgm:prSet presAssocID="{52BD33EB-F49E-41CD-9E1F-F678FD1B84E3}" presName="childNode" presStyleLbl="node1" presStyleIdx="0" presStyleCnt="4">
        <dgm:presLayoutVars>
          <dgm:bulletEnabled val="1"/>
        </dgm:presLayoutVars>
      </dgm:prSet>
      <dgm:spPr/>
    </dgm:pt>
    <dgm:pt modelId="{E0BE0AF1-1D9A-48D4-8810-54A2ADEAA7AF}" type="pres">
      <dgm:prSet presAssocID="{DF130E8D-57D4-4764-B18D-548351221975}" presName="hSp" presStyleCnt="0"/>
      <dgm:spPr/>
    </dgm:pt>
    <dgm:pt modelId="{B5360077-23D4-4F76-A899-3C076EC8FAC3}" type="pres">
      <dgm:prSet presAssocID="{DF130E8D-57D4-4764-B18D-548351221975}" presName="vProcSp" presStyleCnt="0"/>
      <dgm:spPr/>
    </dgm:pt>
    <dgm:pt modelId="{4E26851C-F447-4BA1-9839-CC5E5D2DDD40}" type="pres">
      <dgm:prSet presAssocID="{DF130E8D-57D4-4764-B18D-548351221975}" presName="vSp1" presStyleCnt="0"/>
      <dgm:spPr/>
    </dgm:pt>
    <dgm:pt modelId="{D0AAD279-10F2-4550-BD19-47669718917D}" type="pres">
      <dgm:prSet presAssocID="{DF130E8D-57D4-4764-B18D-548351221975}" presName="simulatedConn" presStyleLbl="solidFgAcc1" presStyleIdx="0" presStyleCnt="3"/>
      <dgm:spPr/>
    </dgm:pt>
    <dgm:pt modelId="{33827B0B-AAD1-4E64-8221-475472057682}" type="pres">
      <dgm:prSet presAssocID="{DF130E8D-57D4-4764-B18D-548351221975}" presName="vSp2" presStyleCnt="0"/>
      <dgm:spPr/>
    </dgm:pt>
    <dgm:pt modelId="{8F2C7660-A209-488B-8CAB-22411DA7328F}" type="pres">
      <dgm:prSet presAssocID="{DF130E8D-57D4-4764-B18D-548351221975}" presName="sibTrans" presStyleCnt="0"/>
      <dgm:spPr/>
    </dgm:pt>
    <dgm:pt modelId="{0129846A-0EEE-4694-A0A0-FBC4BB3A5629}" type="pres">
      <dgm:prSet presAssocID="{C9EB27C8-F0CB-4C83-9370-F80090E929E6}" presName="compositeNode" presStyleCnt="0">
        <dgm:presLayoutVars>
          <dgm:bulletEnabled val="1"/>
        </dgm:presLayoutVars>
      </dgm:prSet>
      <dgm:spPr/>
    </dgm:pt>
    <dgm:pt modelId="{DA139678-7D78-4B26-808A-6F20988FB2FD}" type="pres">
      <dgm:prSet presAssocID="{C9EB27C8-F0CB-4C83-9370-F80090E929E6}" presName="bgRect" presStyleLbl="node1" presStyleIdx="1" presStyleCnt="4"/>
      <dgm:spPr/>
    </dgm:pt>
    <dgm:pt modelId="{90707082-DA09-4706-980A-242E11FB805D}" type="pres">
      <dgm:prSet presAssocID="{C9EB27C8-F0CB-4C83-9370-F80090E929E6}" presName="parentNode" presStyleLbl="node1" presStyleIdx="1" presStyleCnt="4">
        <dgm:presLayoutVars>
          <dgm:chMax val="0"/>
          <dgm:bulletEnabled val="1"/>
        </dgm:presLayoutVars>
      </dgm:prSet>
      <dgm:spPr/>
    </dgm:pt>
    <dgm:pt modelId="{35040956-5482-4047-8CF3-D829A6F7661E}" type="pres">
      <dgm:prSet presAssocID="{C9EB27C8-F0CB-4C83-9370-F80090E929E6}" presName="childNode" presStyleLbl="node1" presStyleIdx="1" presStyleCnt="4">
        <dgm:presLayoutVars>
          <dgm:bulletEnabled val="1"/>
        </dgm:presLayoutVars>
      </dgm:prSet>
      <dgm:spPr/>
    </dgm:pt>
    <dgm:pt modelId="{99A6472B-9FA3-48E0-BF4F-C9A8D9F83374}" type="pres">
      <dgm:prSet presAssocID="{617FF355-36AD-47F9-9B4F-03824952B7D8}" presName="hSp" presStyleCnt="0"/>
      <dgm:spPr/>
    </dgm:pt>
    <dgm:pt modelId="{16D9EC15-D4F8-4AC9-9790-969712EC79C2}" type="pres">
      <dgm:prSet presAssocID="{617FF355-36AD-47F9-9B4F-03824952B7D8}" presName="vProcSp" presStyleCnt="0"/>
      <dgm:spPr/>
    </dgm:pt>
    <dgm:pt modelId="{D1CD1B2A-1FC7-4186-AC46-434DD8C92E90}" type="pres">
      <dgm:prSet presAssocID="{617FF355-36AD-47F9-9B4F-03824952B7D8}" presName="vSp1" presStyleCnt="0"/>
      <dgm:spPr/>
    </dgm:pt>
    <dgm:pt modelId="{FC246D4F-8137-42C4-91E3-A053E8455865}" type="pres">
      <dgm:prSet presAssocID="{617FF355-36AD-47F9-9B4F-03824952B7D8}" presName="simulatedConn" presStyleLbl="solidFgAcc1" presStyleIdx="1" presStyleCnt="3"/>
      <dgm:spPr/>
    </dgm:pt>
    <dgm:pt modelId="{33C8C288-90BF-48CD-8DD6-DCE0F2E39031}" type="pres">
      <dgm:prSet presAssocID="{617FF355-36AD-47F9-9B4F-03824952B7D8}" presName="vSp2" presStyleCnt="0"/>
      <dgm:spPr/>
    </dgm:pt>
    <dgm:pt modelId="{3C401189-E652-409A-9242-927FE0CFC708}" type="pres">
      <dgm:prSet presAssocID="{617FF355-36AD-47F9-9B4F-03824952B7D8}" presName="sibTrans" presStyleCnt="0"/>
      <dgm:spPr/>
    </dgm:pt>
    <dgm:pt modelId="{E72141AC-E238-4016-80B3-7AD555EDAEAE}" type="pres">
      <dgm:prSet presAssocID="{D1E1BC60-E0BB-41BF-AA69-A602057539AE}" presName="compositeNode" presStyleCnt="0">
        <dgm:presLayoutVars>
          <dgm:bulletEnabled val="1"/>
        </dgm:presLayoutVars>
      </dgm:prSet>
      <dgm:spPr/>
    </dgm:pt>
    <dgm:pt modelId="{C55F9876-F2B2-40B0-B722-04BA3789897A}" type="pres">
      <dgm:prSet presAssocID="{D1E1BC60-E0BB-41BF-AA69-A602057539AE}" presName="bgRect" presStyleLbl="node1" presStyleIdx="2" presStyleCnt="4"/>
      <dgm:spPr/>
    </dgm:pt>
    <dgm:pt modelId="{54AD3BD4-7CC5-40F3-B416-49E0DCD2E3ED}" type="pres">
      <dgm:prSet presAssocID="{D1E1BC60-E0BB-41BF-AA69-A602057539AE}" presName="parentNode" presStyleLbl="node1" presStyleIdx="2" presStyleCnt="4">
        <dgm:presLayoutVars>
          <dgm:chMax val="0"/>
          <dgm:bulletEnabled val="1"/>
        </dgm:presLayoutVars>
      </dgm:prSet>
      <dgm:spPr/>
    </dgm:pt>
    <dgm:pt modelId="{5E0E2B6F-351C-410B-B995-B504D617CD09}" type="pres">
      <dgm:prSet presAssocID="{D1E1BC60-E0BB-41BF-AA69-A602057539AE}" presName="childNode" presStyleLbl="node1" presStyleIdx="2" presStyleCnt="4">
        <dgm:presLayoutVars>
          <dgm:bulletEnabled val="1"/>
        </dgm:presLayoutVars>
      </dgm:prSet>
      <dgm:spPr/>
    </dgm:pt>
    <dgm:pt modelId="{DB003BEA-D482-41A2-81AF-AAEAC260F0DF}" type="pres">
      <dgm:prSet presAssocID="{30A449A6-F56E-4E14-B8C5-AFE1FC759DF0}" presName="hSp" presStyleCnt="0"/>
      <dgm:spPr/>
    </dgm:pt>
    <dgm:pt modelId="{94BCFADD-AC8B-48E7-BA5B-3E6691633E56}" type="pres">
      <dgm:prSet presAssocID="{30A449A6-F56E-4E14-B8C5-AFE1FC759DF0}" presName="vProcSp" presStyleCnt="0"/>
      <dgm:spPr/>
    </dgm:pt>
    <dgm:pt modelId="{2E09739A-683F-4606-B260-76CD949C59D8}" type="pres">
      <dgm:prSet presAssocID="{30A449A6-F56E-4E14-B8C5-AFE1FC759DF0}" presName="vSp1" presStyleCnt="0"/>
      <dgm:spPr/>
    </dgm:pt>
    <dgm:pt modelId="{02B0EF6D-B9BD-4666-BFAC-0B0187868D1F}" type="pres">
      <dgm:prSet presAssocID="{30A449A6-F56E-4E14-B8C5-AFE1FC759DF0}" presName="simulatedConn" presStyleLbl="solidFgAcc1" presStyleIdx="2" presStyleCnt="3"/>
      <dgm:spPr/>
    </dgm:pt>
    <dgm:pt modelId="{C50384CD-CB13-4325-8B8E-D9B30B912AA8}" type="pres">
      <dgm:prSet presAssocID="{30A449A6-F56E-4E14-B8C5-AFE1FC759DF0}" presName="vSp2" presStyleCnt="0"/>
      <dgm:spPr/>
    </dgm:pt>
    <dgm:pt modelId="{BDE5237E-F914-4A16-BA89-EE0160AC7CA3}" type="pres">
      <dgm:prSet presAssocID="{30A449A6-F56E-4E14-B8C5-AFE1FC759DF0}" presName="sibTrans" presStyleCnt="0"/>
      <dgm:spPr/>
    </dgm:pt>
    <dgm:pt modelId="{261D7598-772C-432D-BEFB-6A76E6154280}" type="pres">
      <dgm:prSet presAssocID="{2A6A83A9-6D45-4093-A3CC-CF10AF46F7BF}" presName="compositeNode" presStyleCnt="0">
        <dgm:presLayoutVars>
          <dgm:bulletEnabled val="1"/>
        </dgm:presLayoutVars>
      </dgm:prSet>
      <dgm:spPr/>
    </dgm:pt>
    <dgm:pt modelId="{5D3EFCD3-1576-4280-BBC5-73429583030E}" type="pres">
      <dgm:prSet presAssocID="{2A6A83A9-6D45-4093-A3CC-CF10AF46F7BF}" presName="bgRect" presStyleLbl="node1" presStyleIdx="3" presStyleCnt="4"/>
      <dgm:spPr/>
    </dgm:pt>
    <dgm:pt modelId="{AE3DD607-5254-4BF9-A398-AEBE8E3DAA1B}" type="pres">
      <dgm:prSet presAssocID="{2A6A83A9-6D45-4093-A3CC-CF10AF46F7BF}" presName="parentNode" presStyleLbl="node1" presStyleIdx="3" presStyleCnt="4">
        <dgm:presLayoutVars>
          <dgm:chMax val="0"/>
          <dgm:bulletEnabled val="1"/>
        </dgm:presLayoutVars>
      </dgm:prSet>
      <dgm:spPr/>
    </dgm:pt>
    <dgm:pt modelId="{F0D4821B-ED48-42FD-9DB0-5600357146AF}" type="pres">
      <dgm:prSet presAssocID="{2A6A83A9-6D45-4093-A3CC-CF10AF46F7BF}" presName="childNode" presStyleLbl="node1" presStyleIdx="3" presStyleCnt="4">
        <dgm:presLayoutVars>
          <dgm:bulletEnabled val="1"/>
        </dgm:presLayoutVars>
      </dgm:prSet>
      <dgm:spPr/>
    </dgm:pt>
  </dgm:ptLst>
  <dgm:cxnLst>
    <dgm:cxn modelId="{CB384B04-6E24-4C08-9389-1BA6A4330D01}" type="presOf" srcId="{4316CA52-583A-43AC-BF80-5F9076BA072A}" destId="{E72115BA-B059-4962-8CCF-39B53F16D629}" srcOrd="0" destOrd="0" presId="urn:microsoft.com/office/officeart/2005/8/layout/hProcess7"/>
    <dgm:cxn modelId="{A5898715-B849-4FB6-AB7E-CA2DE5A8A909}" type="presOf" srcId="{D1E1BC60-E0BB-41BF-AA69-A602057539AE}" destId="{54AD3BD4-7CC5-40F3-B416-49E0DCD2E3ED}" srcOrd="1" destOrd="0" presId="urn:microsoft.com/office/officeart/2005/8/layout/hProcess7"/>
    <dgm:cxn modelId="{9B534027-3332-44C6-9E33-3A8491056774}" srcId="{D1E1BC60-E0BB-41BF-AA69-A602057539AE}" destId="{785FBEBC-4A59-4751-833E-699B117F61C4}" srcOrd="0" destOrd="0" parTransId="{76ED46E7-225E-45F3-BB64-92BBAE547CE5}" sibTransId="{180A066F-9D64-4712-9066-0591EEC66441}"/>
    <dgm:cxn modelId="{0A09C328-D5E0-4CB3-8B8B-88673B8CD26E}" type="presOf" srcId="{C9EB27C8-F0CB-4C83-9370-F80090E929E6}" destId="{90707082-DA09-4706-980A-242E11FB805D}" srcOrd="1" destOrd="0" presId="urn:microsoft.com/office/officeart/2005/8/layout/hProcess7"/>
    <dgm:cxn modelId="{4C8DEE2E-CBB7-4DDB-916C-5FD7478705EE}" srcId="{C9EB27C8-F0CB-4C83-9370-F80090E929E6}" destId="{75C25B56-F493-4A5D-9DFB-EB29125E71E0}" srcOrd="0" destOrd="0" parTransId="{1BE835D4-D15F-417C-AB76-CACD307DAA1F}" sibTransId="{09450785-2655-49E8-93A9-BCD63D08A24A}"/>
    <dgm:cxn modelId="{DC4A9132-BC92-41B9-8634-3968417B8D93}" type="presOf" srcId="{52BD33EB-F49E-41CD-9E1F-F678FD1B84E3}" destId="{44F00CEF-19DF-4203-B11C-4B5E819D370D}" srcOrd="1" destOrd="0" presId="urn:microsoft.com/office/officeart/2005/8/layout/hProcess7"/>
    <dgm:cxn modelId="{4282625B-404A-4AC4-B264-45D7B0DE9E91}" srcId="{1960419F-CED5-4FBB-B9B0-7C2C9639F9E8}" destId="{D1E1BC60-E0BB-41BF-AA69-A602057539AE}" srcOrd="2" destOrd="0" parTransId="{64D25716-A667-4AD3-BC71-2154EF87179A}" sibTransId="{30A449A6-F56E-4E14-B8C5-AFE1FC759DF0}"/>
    <dgm:cxn modelId="{ADF6245E-F829-4C03-A13F-7F5675B3CB6F}" type="presOf" srcId="{75C25B56-F493-4A5D-9DFB-EB29125E71E0}" destId="{35040956-5482-4047-8CF3-D829A6F7661E}" srcOrd="0" destOrd="0" presId="urn:microsoft.com/office/officeart/2005/8/layout/hProcess7"/>
    <dgm:cxn modelId="{4F696649-07C3-405E-8A3A-08870D7CD76C}" srcId="{1960419F-CED5-4FBB-B9B0-7C2C9639F9E8}" destId="{2A6A83A9-6D45-4093-A3CC-CF10AF46F7BF}" srcOrd="3" destOrd="0" parTransId="{F33F25F3-7303-43EB-AF97-9238C8804C9F}" sibTransId="{E3F05C7C-64F5-44B5-9478-59F8B26DDB41}"/>
    <dgm:cxn modelId="{FE64E650-533E-4898-961E-CE25DD3383BB}" type="presOf" srcId="{2496BF20-49FB-4D1B-823B-3D496FF1EDAD}" destId="{F0D4821B-ED48-42FD-9DB0-5600357146AF}" srcOrd="0" destOrd="0" presId="urn:microsoft.com/office/officeart/2005/8/layout/hProcess7"/>
    <dgm:cxn modelId="{CBBD1B55-B7A8-4933-B6BB-5C734613E612}" srcId="{52BD33EB-F49E-41CD-9E1F-F678FD1B84E3}" destId="{4316CA52-583A-43AC-BF80-5F9076BA072A}" srcOrd="0" destOrd="0" parTransId="{0572B679-4ADF-4E08-A046-F8B9F7E9A8FA}" sibTransId="{7CE499D4-BFA1-409C-9E9F-4C5EB0CE55D2}"/>
    <dgm:cxn modelId="{F8EEE37B-E3BD-4902-915F-90A5DEC1428B}" srcId="{1960419F-CED5-4FBB-B9B0-7C2C9639F9E8}" destId="{52BD33EB-F49E-41CD-9E1F-F678FD1B84E3}" srcOrd="0" destOrd="0" parTransId="{E2079A06-6D18-4304-9150-C27896A4EE40}" sibTransId="{DF130E8D-57D4-4764-B18D-548351221975}"/>
    <dgm:cxn modelId="{16726B7D-F419-4B75-8CB3-210D673F1A3E}" type="presOf" srcId="{2A6A83A9-6D45-4093-A3CC-CF10AF46F7BF}" destId="{AE3DD607-5254-4BF9-A398-AEBE8E3DAA1B}" srcOrd="1" destOrd="0" presId="urn:microsoft.com/office/officeart/2005/8/layout/hProcess7"/>
    <dgm:cxn modelId="{755E8496-4A41-4968-AEBA-C3294C256FCB}" type="presOf" srcId="{785FBEBC-4A59-4751-833E-699B117F61C4}" destId="{5E0E2B6F-351C-410B-B995-B504D617CD09}" srcOrd="0" destOrd="0" presId="urn:microsoft.com/office/officeart/2005/8/layout/hProcess7"/>
    <dgm:cxn modelId="{4D7AA896-F5A2-4876-93FC-11A32405BA12}" type="presOf" srcId="{D1E1BC60-E0BB-41BF-AA69-A602057539AE}" destId="{C55F9876-F2B2-40B0-B722-04BA3789897A}" srcOrd="0" destOrd="0" presId="urn:microsoft.com/office/officeart/2005/8/layout/hProcess7"/>
    <dgm:cxn modelId="{D363B4B6-5370-4269-8884-807CC4BF705B}" srcId="{1960419F-CED5-4FBB-B9B0-7C2C9639F9E8}" destId="{C9EB27C8-F0CB-4C83-9370-F80090E929E6}" srcOrd="1" destOrd="0" parTransId="{E07645FF-CB65-47ED-9C2B-7598BB919827}" sibTransId="{617FF355-36AD-47F9-9B4F-03824952B7D8}"/>
    <dgm:cxn modelId="{912455EB-2228-4E76-8DD5-9D3DC7325240}" type="presOf" srcId="{2A6A83A9-6D45-4093-A3CC-CF10AF46F7BF}" destId="{5D3EFCD3-1576-4280-BBC5-73429583030E}" srcOrd="0" destOrd="0" presId="urn:microsoft.com/office/officeart/2005/8/layout/hProcess7"/>
    <dgm:cxn modelId="{E45EC9F0-DC8A-48E2-B38E-A2840F7EC798}" type="presOf" srcId="{1960419F-CED5-4FBB-B9B0-7C2C9639F9E8}" destId="{DAD6E3D7-CC78-440E-9D05-3C8EA33DAD3B}" srcOrd="0" destOrd="0" presId="urn:microsoft.com/office/officeart/2005/8/layout/hProcess7"/>
    <dgm:cxn modelId="{AAC10FF1-A961-42E3-B5D2-2F761DF8FC9A}" type="presOf" srcId="{52BD33EB-F49E-41CD-9E1F-F678FD1B84E3}" destId="{BA5910F0-FF90-4383-9DD7-ACCCF2715AC3}" srcOrd="0" destOrd="0" presId="urn:microsoft.com/office/officeart/2005/8/layout/hProcess7"/>
    <dgm:cxn modelId="{2E0127F8-BE26-460A-8B62-974D479006D6}" type="presOf" srcId="{C9EB27C8-F0CB-4C83-9370-F80090E929E6}" destId="{DA139678-7D78-4B26-808A-6F20988FB2FD}" srcOrd="0" destOrd="0" presId="urn:microsoft.com/office/officeart/2005/8/layout/hProcess7"/>
    <dgm:cxn modelId="{E06BB4FA-D32B-48FE-953B-5ADF80DB4835}" srcId="{2A6A83A9-6D45-4093-A3CC-CF10AF46F7BF}" destId="{2496BF20-49FB-4D1B-823B-3D496FF1EDAD}" srcOrd="0" destOrd="0" parTransId="{CC5A1E5F-3A43-42F9-953B-CE6703BBB75A}" sibTransId="{34D8089C-7857-4E69-90EE-71650CA184D3}"/>
    <dgm:cxn modelId="{063EB667-5952-4F32-8EF2-2DE9F8B7FEE6}" type="presParOf" srcId="{DAD6E3D7-CC78-440E-9D05-3C8EA33DAD3B}" destId="{0B4705AC-0356-4A72-90B5-F7483B4AD4C1}" srcOrd="0" destOrd="0" presId="urn:microsoft.com/office/officeart/2005/8/layout/hProcess7"/>
    <dgm:cxn modelId="{9A580156-2C6B-4575-8E19-C38BB2DC9D19}" type="presParOf" srcId="{0B4705AC-0356-4A72-90B5-F7483B4AD4C1}" destId="{BA5910F0-FF90-4383-9DD7-ACCCF2715AC3}" srcOrd="0" destOrd="0" presId="urn:microsoft.com/office/officeart/2005/8/layout/hProcess7"/>
    <dgm:cxn modelId="{92BF8136-95CF-46EC-A52E-EFB2C2A8DD28}" type="presParOf" srcId="{0B4705AC-0356-4A72-90B5-F7483B4AD4C1}" destId="{44F00CEF-19DF-4203-B11C-4B5E819D370D}" srcOrd="1" destOrd="0" presId="urn:microsoft.com/office/officeart/2005/8/layout/hProcess7"/>
    <dgm:cxn modelId="{D751254E-B944-4D29-9585-1BCEDA01D173}" type="presParOf" srcId="{0B4705AC-0356-4A72-90B5-F7483B4AD4C1}" destId="{E72115BA-B059-4962-8CCF-39B53F16D629}" srcOrd="2" destOrd="0" presId="urn:microsoft.com/office/officeart/2005/8/layout/hProcess7"/>
    <dgm:cxn modelId="{15D4CE4E-E44F-4EBC-9076-14FA8C251B39}" type="presParOf" srcId="{DAD6E3D7-CC78-440E-9D05-3C8EA33DAD3B}" destId="{E0BE0AF1-1D9A-48D4-8810-54A2ADEAA7AF}" srcOrd="1" destOrd="0" presId="urn:microsoft.com/office/officeart/2005/8/layout/hProcess7"/>
    <dgm:cxn modelId="{0D16AAAD-BFA3-49D0-8945-5A9BDD973E6F}" type="presParOf" srcId="{DAD6E3D7-CC78-440E-9D05-3C8EA33DAD3B}" destId="{B5360077-23D4-4F76-A899-3C076EC8FAC3}" srcOrd="2" destOrd="0" presId="urn:microsoft.com/office/officeart/2005/8/layout/hProcess7"/>
    <dgm:cxn modelId="{85B1D83B-BDA7-4900-846B-1C84D0D67F82}" type="presParOf" srcId="{B5360077-23D4-4F76-A899-3C076EC8FAC3}" destId="{4E26851C-F447-4BA1-9839-CC5E5D2DDD40}" srcOrd="0" destOrd="0" presId="urn:microsoft.com/office/officeart/2005/8/layout/hProcess7"/>
    <dgm:cxn modelId="{6EEB71A4-8F69-4E83-B084-A4F4E499A2B8}" type="presParOf" srcId="{B5360077-23D4-4F76-A899-3C076EC8FAC3}" destId="{D0AAD279-10F2-4550-BD19-47669718917D}" srcOrd="1" destOrd="0" presId="urn:microsoft.com/office/officeart/2005/8/layout/hProcess7"/>
    <dgm:cxn modelId="{B349AB6A-DC90-4FCE-ADF3-4A7C4170CB51}" type="presParOf" srcId="{B5360077-23D4-4F76-A899-3C076EC8FAC3}" destId="{33827B0B-AAD1-4E64-8221-475472057682}" srcOrd="2" destOrd="0" presId="urn:microsoft.com/office/officeart/2005/8/layout/hProcess7"/>
    <dgm:cxn modelId="{D90668A9-E5B2-43D5-B81F-C4796ADB63A1}" type="presParOf" srcId="{DAD6E3D7-CC78-440E-9D05-3C8EA33DAD3B}" destId="{8F2C7660-A209-488B-8CAB-22411DA7328F}" srcOrd="3" destOrd="0" presId="urn:microsoft.com/office/officeart/2005/8/layout/hProcess7"/>
    <dgm:cxn modelId="{B0C93569-F558-410C-96E2-8A71B94CDA0F}" type="presParOf" srcId="{DAD6E3D7-CC78-440E-9D05-3C8EA33DAD3B}" destId="{0129846A-0EEE-4694-A0A0-FBC4BB3A5629}" srcOrd="4" destOrd="0" presId="urn:microsoft.com/office/officeart/2005/8/layout/hProcess7"/>
    <dgm:cxn modelId="{4CEB4DDF-EF33-4273-90CA-ED5E9A7315F7}" type="presParOf" srcId="{0129846A-0EEE-4694-A0A0-FBC4BB3A5629}" destId="{DA139678-7D78-4B26-808A-6F20988FB2FD}" srcOrd="0" destOrd="0" presId="urn:microsoft.com/office/officeart/2005/8/layout/hProcess7"/>
    <dgm:cxn modelId="{05380E7F-D168-4E8D-80C7-2F800FDD0895}" type="presParOf" srcId="{0129846A-0EEE-4694-A0A0-FBC4BB3A5629}" destId="{90707082-DA09-4706-980A-242E11FB805D}" srcOrd="1" destOrd="0" presId="urn:microsoft.com/office/officeart/2005/8/layout/hProcess7"/>
    <dgm:cxn modelId="{B0AD5EE2-0FA1-498F-B5A9-5114053C2884}" type="presParOf" srcId="{0129846A-0EEE-4694-A0A0-FBC4BB3A5629}" destId="{35040956-5482-4047-8CF3-D829A6F7661E}" srcOrd="2" destOrd="0" presId="urn:microsoft.com/office/officeart/2005/8/layout/hProcess7"/>
    <dgm:cxn modelId="{D3C03862-8214-425A-B483-8028DC48E0FE}" type="presParOf" srcId="{DAD6E3D7-CC78-440E-9D05-3C8EA33DAD3B}" destId="{99A6472B-9FA3-48E0-BF4F-C9A8D9F83374}" srcOrd="5" destOrd="0" presId="urn:microsoft.com/office/officeart/2005/8/layout/hProcess7"/>
    <dgm:cxn modelId="{8544BF5A-BAAA-422C-9F67-40BB792BC3B8}" type="presParOf" srcId="{DAD6E3D7-CC78-440E-9D05-3C8EA33DAD3B}" destId="{16D9EC15-D4F8-4AC9-9790-969712EC79C2}" srcOrd="6" destOrd="0" presId="urn:microsoft.com/office/officeart/2005/8/layout/hProcess7"/>
    <dgm:cxn modelId="{9A3472FA-1B70-446E-BEDA-341076A81108}" type="presParOf" srcId="{16D9EC15-D4F8-4AC9-9790-969712EC79C2}" destId="{D1CD1B2A-1FC7-4186-AC46-434DD8C92E90}" srcOrd="0" destOrd="0" presId="urn:microsoft.com/office/officeart/2005/8/layout/hProcess7"/>
    <dgm:cxn modelId="{8FDE65DD-9253-4BAA-9A7B-845E9F82E9A6}" type="presParOf" srcId="{16D9EC15-D4F8-4AC9-9790-969712EC79C2}" destId="{FC246D4F-8137-42C4-91E3-A053E8455865}" srcOrd="1" destOrd="0" presId="urn:microsoft.com/office/officeart/2005/8/layout/hProcess7"/>
    <dgm:cxn modelId="{6FED32A6-4AE4-48C1-A453-F8B41D3613A4}" type="presParOf" srcId="{16D9EC15-D4F8-4AC9-9790-969712EC79C2}" destId="{33C8C288-90BF-48CD-8DD6-DCE0F2E39031}" srcOrd="2" destOrd="0" presId="urn:microsoft.com/office/officeart/2005/8/layout/hProcess7"/>
    <dgm:cxn modelId="{D687A7EE-5C03-40DD-B3DE-CED59F43EC16}" type="presParOf" srcId="{DAD6E3D7-CC78-440E-9D05-3C8EA33DAD3B}" destId="{3C401189-E652-409A-9242-927FE0CFC708}" srcOrd="7" destOrd="0" presId="urn:microsoft.com/office/officeart/2005/8/layout/hProcess7"/>
    <dgm:cxn modelId="{A417AE88-B908-48AE-9358-678177F60C78}" type="presParOf" srcId="{DAD6E3D7-CC78-440E-9D05-3C8EA33DAD3B}" destId="{E72141AC-E238-4016-80B3-7AD555EDAEAE}" srcOrd="8" destOrd="0" presId="urn:microsoft.com/office/officeart/2005/8/layout/hProcess7"/>
    <dgm:cxn modelId="{0D0FDCE3-0F9A-4DCB-9EAE-09F32D5F73F3}" type="presParOf" srcId="{E72141AC-E238-4016-80B3-7AD555EDAEAE}" destId="{C55F9876-F2B2-40B0-B722-04BA3789897A}" srcOrd="0" destOrd="0" presId="urn:microsoft.com/office/officeart/2005/8/layout/hProcess7"/>
    <dgm:cxn modelId="{917AEB22-9900-4CDE-B968-B3842801A27D}" type="presParOf" srcId="{E72141AC-E238-4016-80B3-7AD555EDAEAE}" destId="{54AD3BD4-7CC5-40F3-B416-49E0DCD2E3ED}" srcOrd="1" destOrd="0" presId="urn:microsoft.com/office/officeart/2005/8/layout/hProcess7"/>
    <dgm:cxn modelId="{8C412E5D-133F-497A-8A2C-AD804F243852}" type="presParOf" srcId="{E72141AC-E238-4016-80B3-7AD555EDAEAE}" destId="{5E0E2B6F-351C-410B-B995-B504D617CD09}" srcOrd="2" destOrd="0" presId="urn:microsoft.com/office/officeart/2005/8/layout/hProcess7"/>
    <dgm:cxn modelId="{531CC9DC-B396-45CE-8F8A-A4A6BF41D4D6}" type="presParOf" srcId="{DAD6E3D7-CC78-440E-9D05-3C8EA33DAD3B}" destId="{DB003BEA-D482-41A2-81AF-AAEAC260F0DF}" srcOrd="9" destOrd="0" presId="urn:microsoft.com/office/officeart/2005/8/layout/hProcess7"/>
    <dgm:cxn modelId="{9CA56778-D9ED-4744-A8FB-D65B22592AA2}" type="presParOf" srcId="{DAD6E3D7-CC78-440E-9D05-3C8EA33DAD3B}" destId="{94BCFADD-AC8B-48E7-BA5B-3E6691633E56}" srcOrd="10" destOrd="0" presId="urn:microsoft.com/office/officeart/2005/8/layout/hProcess7"/>
    <dgm:cxn modelId="{50B01107-56ED-4BA3-864B-6A664AB1F7A3}" type="presParOf" srcId="{94BCFADD-AC8B-48E7-BA5B-3E6691633E56}" destId="{2E09739A-683F-4606-B260-76CD949C59D8}" srcOrd="0" destOrd="0" presId="urn:microsoft.com/office/officeart/2005/8/layout/hProcess7"/>
    <dgm:cxn modelId="{3EF4A495-7A9A-446A-990D-37DB810B1EAB}" type="presParOf" srcId="{94BCFADD-AC8B-48E7-BA5B-3E6691633E56}" destId="{02B0EF6D-B9BD-4666-BFAC-0B0187868D1F}" srcOrd="1" destOrd="0" presId="urn:microsoft.com/office/officeart/2005/8/layout/hProcess7"/>
    <dgm:cxn modelId="{261F3EB2-7F43-4884-8697-2A154B5747BD}" type="presParOf" srcId="{94BCFADD-AC8B-48E7-BA5B-3E6691633E56}" destId="{C50384CD-CB13-4325-8B8E-D9B30B912AA8}" srcOrd="2" destOrd="0" presId="urn:microsoft.com/office/officeart/2005/8/layout/hProcess7"/>
    <dgm:cxn modelId="{54939790-71C3-4D75-BA31-109BD545F411}" type="presParOf" srcId="{DAD6E3D7-CC78-440E-9D05-3C8EA33DAD3B}" destId="{BDE5237E-F914-4A16-BA89-EE0160AC7CA3}" srcOrd="11" destOrd="0" presId="urn:microsoft.com/office/officeart/2005/8/layout/hProcess7"/>
    <dgm:cxn modelId="{95343EEE-D73C-402A-A409-085508E99738}" type="presParOf" srcId="{DAD6E3D7-CC78-440E-9D05-3C8EA33DAD3B}" destId="{261D7598-772C-432D-BEFB-6A76E6154280}" srcOrd="12" destOrd="0" presId="urn:microsoft.com/office/officeart/2005/8/layout/hProcess7"/>
    <dgm:cxn modelId="{658A3C46-FAA7-4701-9A5B-124B2AA3933B}" type="presParOf" srcId="{261D7598-772C-432D-BEFB-6A76E6154280}" destId="{5D3EFCD3-1576-4280-BBC5-73429583030E}" srcOrd="0" destOrd="0" presId="urn:microsoft.com/office/officeart/2005/8/layout/hProcess7"/>
    <dgm:cxn modelId="{4559A6D8-F458-4428-8A8B-8534578042D4}" type="presParOf" srcId="{261D7598-772C-432D-BEFB-6A76E6154280}" destId="{AE3DD607-5254-4BF9-A398-AEBE8E3DAA1B}" srcOrd="1" destOrd="0" presId="urn:microsoft.com/office/officeart/2005/8/layout/hProcess7"/>
    <dgm:cxn modelId="{02E926BC-E606-47F4-8435-21C42124E362}" type="presParOf" srcId="{261D7598-772C-432D-BEFB-6A76E6154280}" destId="{F0D4821B-ED48-42FD-9DB0-5600357146AF}"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80C7A1-852D-4C13-8D62-B6E162249C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346EF4FC-96D4-4BE3-B160-A3B73AF85AF7}">
      <dgm:prSet phldrT="[Texto]" phldr="0"/>
      <dgm:spPr/>
      <dgm:t>
        <a:bodyPr/>
        <a:lstStyle/>
        <a:p>
          <a:r>
            <a:rPr lang="pt-BR" dirty="0"/>
            <a:t>Poder Judiciário?</a:t>
          </a:r>
        </a:p>
      </dgm:t>
    </dgm:pt>
    <dgm:pt modelId="{08E9A808-6A32-43A6-AD53-597069EADBB0}" type="parTrans" cxnId="{1DB6FEDD-1E25-475F-B6AB-305B33735894}">
      <dgm:prSet/>
      <dgm:spPr/>
      <dgm:t>
        <a:bodyPr/>
        <a:lstStyle/>
        <a:p>
          <a:endParaRPr lang="pt-BR"/>
        </a:p>
      </dgm:t>
    </dgm:pt>
    <dgm:pt modelId="{25707534-EDF3-47BA-B315-D418F0183347}" type="sibTrans" cxnId="{1DB6FEDD-1E25-475F-B6AB-305B33735894}">
      <dgm:prSet/>
      <dgm:spPr/>
      <dgm:t>
        <a:bodyPr/>
        <a:lstStyle/>
        <a:p>
          <a:endParaRPr lang="pt-BR"/>
        </a:p>
      </dgm:t>
    </dgm:pt>
    <dgm:pt modelId="{F3487D86-886E-4CDD-9A81-6F0D8BA9DDC6}">
      <dgm:prSet phldrT="[Texto]" phldr="0"/>
      <dgm:spPr/>
      <dgm:t>
        <a:bodyPr/>
        <a:lstStyle/>
        <a:p>
          <a:r>
            <a:rPr lang="pt-BR" dirty="0"/>
            <a:t>Controlar legalidade do PAD</a:t>
          </a:r>
        </a:p>
      </dgm:t>
    </dgm:pt>
    <dgm:pt modelId="{63F25D84-08E7-44D8-A1D7-5E48AD1F0BCB}" type="parTrans" cxnId="{C1D4536E-D531-421C-BA79-81F7C67899CC}">
      <dgm:prSet/>
      <dgm:spPr/>
      <dgm:t>
        <a:bodyPr/>
        <a:lstStyle/>
        <a:p>
          <a:endParaRPr lang="pt-BR"/>
        </a:p>
      </dgm:t>
    </dgm:pt>
    <dgm:pt modelId="{EFC9B8F3-E26E-4A15-A343-930D83B8C842}" type="sibTrans" cxnId="{C1D4536E-D531-421C-BA79-81F7C67899CC}">
      <dgm:prSet/>
      <dgm:spPr/>
      <dgm:t>
        <a:bodyPr/>
        <a:lstStyle/>
        <a:p>
          <a:endParaRPr lang="pt-BR"/>
        </a:p>
      </dgm:t>
    </dgm:pt>
    <dgm:pt modelId="{E846A346-88FF-4214-BB8F-4BAF39D9AE08}">
      <dgm:prSet phldrT="[Texto]" phldr="0"/>
      <dgm:spPr/>
      <dgm:t>
        <a:bodyPr/>
        <a:lstStyle/>
        <a:p>
          <a:r>
            <a:rPr lang="pt-BR" dirty="0"/>
            <a:t>Anular atos ilegais</a:t>
          </a:r>
        </a:p>
      </dgm:t>
    </dgm:pt>
    <dgm:pt modelId="{7AF1718A-8737-4625-B8C3-24BAC327BEB7}" type="parTrans" cxnId="{DE8B5487-59F7-41DA-B34C-DD7D15C3A51B}">
      <dgm:prSet/>
      <dgm:spPr/>
      <dgm:t>
        <a:bodyPr/>
        <a:lstStyle/>
        <a:p>
          <a:endParaRPr lang="pt-BR"/>
        </a:p>
      </dgm:t>
    </dgm:pt>
    <dgm:pt modelId="{AE266133-675C-4748-8FC3-F7751512420A}" type="sibTrans" cxnId="{DE8B5487-59F7-41DA-B34C-DD7D15C3A51B}">
      <dgm:prSet/>
      <dgm:spPr/>
      <dgm:t>
        <a:bodyPr/>
        <a:lstStyle/>
        <a:p>
          <a:endParaRPr lang="pt-BR"/>
        </a:p>
      </dgm:t>
    </dgm:pt>
    <dgm:pt modelId="{9F9C1852-10FE-4A2B-A99C-FC0463C4FBC1}">
      <dgm:prSet phldrT="[Texto]" phldr="0"/>
      <dgm:spPr/>
      <dgm:t>
        <a:bodyPr/>
        <a:lstStyle/>
        <a:p>
          <a:r>
            <a:rPr lang="pt-BR" dirty="0"/>
            <a:t>Não Pode?</a:t>
          </a:r>
        </a:p>
      </dgm:t>
    </dgm:pt>
    <dgm:pt modelId="{5C40461D-7A41-473A-B216-E7E6EC15865B}" type="parTrans" cxnId="{F6B89B93-BFBE-4B75-A562-CEB46834710A}">
      <dgm:prSet/>
      <dgm:spPr/>
      <dgm:t>
        <a:bodyPr/>
        <a:lstStyle/>
        <a:p>
          <a:endParaRPr lang="pt-BR"/>
        </a:p>
      </dgm:t>
    </dgm:pt>
    <dgm:pt modelId="{842236F6-C035-41A6-A512-ED307FAA53B7}" type="sibTrans" cxnId="{F6B89B93-BFBE-4B75-A562-CEB46834710A}">
      <dgm:prSet/>
      <dgm:spPr/>
      <dgm:t>
        <a:bodyPr/>
        <a:lstStyle/>
        <a:p>
          <a:endParaRPr lang="pt-BR"/>
        </a:p>
      </dgm:t>
    </dgm:pt>
    <dgm:pt modelId="{0EABA351-8EB1-4D4D-921A-107E1CFA6ABF}">
      <dgm:prSet phldrT="[Texto]" phldr="0"/>
      <dgm:spPr/>
      <dgm:t>
        <a:bodyPr/>
        <a:lstStyle/>
        <a:p>
          <a:r>
            <a:rPr lang="pt-BR" dirty="0"/>
            <a:t>Reavaliar mérito disciplinar</a:t>
          </a:r>
        </a:p>
      </dgm:t>
    </dgm:pt>
    <dgm:pt modelId="{A2BBD36C-6589-4CD1-8A2C-CABADAF16EE2}" type="parTrans" cxnId="{42423230-7F29-43AC-87CF-56A624A22B75}">
      <dgm:prSet/>
      <dgm:spPr/>
      <dgm:t>
        <a:bodyPr/>
        <a:lstStyle/>
        <a:p>
          <a:endParaRPr lang="pt-BR"/>
        </a:p>
      </dgm:t>
    </dgm:pt>
    <dgm:pt modelId="{50D26324-F8A3-4559-87FE-44D1DF41CD52}" type="sibTrans" cxnId="{42423230-7F29-43AC-87CF-56A624A22B75}">
      <dgm:prSet/>
      <dgm:spPr/>
      <dgm:t>
        <a:bodyPr/>
        <a:lstStyle/>
        <a:p>
          <a:endParaRPr lang="pt-BR"/>
        </a:p>
      </dgm:t>
    </dgm:pt>
    <dgm:pt modelId="{B8ABF779-316D-42C3-B2A3-A9AAF291D840}">
      <dgm:prSet phldrT="[Texto]" phldr="0"/>
      <dgm:spPr/>
      <dgm:t>
        <a:bodyPr/>
        <a:lstStyle/>
        <a:p>
          <a:r>
            <a:rPr lang="pt-BR" dirty="0"/>
            <a:t>Garantir defesa/contraditório</a:t>
          </a:r>
        </a:p>
      </dgm:t>
    </dgm:pt>
    <dgm:pt modelId="{9F7B4EE9-AE5D-42D0-B9F4-E36C2FC0EDBE}" type="parTrans" cxnId="{7196597A-6496-4316-B9D3-1937193CBA2B}">
      <dgm:prSet/>
      <dgm:spPr/>
      <dgm:t>
        <a:bodyPr/>
        <a:lstStyle/>
        <a:p>
          <a:endParaRPr lang="pt-BR"/>
        </a:p>
      </dgm:t>
    </dgm:pt>
    <dgm:pt modelId="{2EBF1E02-6A83-4F4C-BBE1-939B9B0F5479}" type="sibTrans" cxnId="{7196597A-6496-4316-B9D3-1937193CBA2B}">
      <dgm:prSet/>
      <dgm:spPr/>
      <dgm:t>
        <a:bodyPr/>
        <a:lstStyle/>
        <a:p>
          <a:endParaRPr lang="pt-BR"/>
        </a:p>
      </dgm:t>
    </dgm:pt>
    <dgm:pt modelId="{6C304DE2-0306-4AE1-929C-13DCE2B3A90D}">
      <dgm:prSet phldrT="[Texto]" phldr="0"/>
      <dgm:spPr/>
      <dgm:t>
        <a:bodyPr/>
        <a:lstStyle/>
        <a:p>
          <a:r>
            <a:rPr lang="pt-BR"/>
            <a:t>Substituir a administração no julgamento</a:t>
          </a:r>
          <a:endParaRPr lang="pt-BR" dirty="0"/>
        </a:p>
      </dgm:t>
    </dgm:pt>
    <dgm:pt modelId="{08D3D024-A423-4B77-945A-0523776F5C33}" type="parTrans" cxnId="{37D8D92D-D323-4E44-BE1A-27FE5A405D7B}">
      <dgm:prSet/>
      <dgm:spPr/>
      <dgm:t>
        <a:bodyPr/>
        <a:lstStyle/>
        <a:p>
          <a:endParaRPr lang="pt-BR"/>
        </a:p>
      </dgm:t>
    </dgm:pt>
    <dgm:pt modelId="{10576205-9AE2-4983-B5EE-FD8B90EC03A0}" type="sibTrans" cxnId="{37D8D92D-D323-4E44-BE1A-27FE5A405D7B}">
      <dgm:prSet/>
      <dgm:spPr/>
      <dgm:t>
        <a:bodyPr/>
        <a:lstStyle/>
        <a:p>
          <a:endParaRPr lang="pt-BR"/>
        </a:p>
      </dgm:t>
    </dgm:pt>
    <dgm:pt modelId="{89AD7FA7-F0F9-4B87-AA1C-A3F79833E36D}">
      <dgm:prSet phldrT="[Texto]" phldr="0"/>
      <dgm:spPr/>
      <dgm:t>
        <a:bodyPr/>
        <a:lstStyle/>
        <a:p>
          <a:r>
            <a:rPr lang="pt-BR" dirty="0"/>
            <a:t>Aumentar ou alterar pena (mérito)</a:t>
          </a:r>
        </a:p>
      </dgm:t>
    </dgm:pt>
    <dgm:pt modelId="{B254CE58-853F-4413-B63A-496BC6F958AC}" type="parTrans" cxnId="{849F8FC9-7C1F-419B-A226-AF3A44E32E59}">
      <dgm:prSet/>
      <dgm:spPr/>
      <dgm:t>
        <a:bodyPr/>
        <a:lstStyle/>
        <a:p>
          <a:endParaRPr lang="pt-BR"/>
        </a:p>
      </dgm:t>
    </dgm:pt>
    <dgm:pt modelId="{CCF214CA-0F1B-452A-BBF9-DB7E2C02FF51}" type="sibTrans" cxnId="{849F8FC9-7C1F-419B-A226-AF3A44E32E59}">
      <dgm:prSet/>
      <dgm:spPr/>
      <dgm:t>
        <a:bodyPr/>
        <a:lstStyle/>
        <a:p>
          <a:endParaRPr lang="pt-BR"/>
        </a:p>
      </dgm:t>
    </dgm:pt>
    <dgm:pt modelId="{075CA41D-1F7D-4394-A5FC-46C151F0A770}" type="pres">
      <dgm:prSet presAssocID="{9780C7A1-852D-4C13-8D62-B6E162249C41}" presName="Name0" presStyleCnt="0">
        <dgm:presLayoutVars>
          <dgm:dir/>
          <dgm:animLvl val="lvl"/>
          <dgm:resizeHandles val="exact"/>
        </dgm:presLayoutVars>
      </dgm:prSet>
      <dgm:spPr/>
    </dgm:pt>
    <dgm:pt modelId="{06BF4D43-7DF6-4FA3-AF0B-4B566FB130B9}" type="pres">
      <dgm:prSet presAssocID="{346EF4FC-96D4-4BE3-B160-A3B73AF85AF7}" presName="composite" presStyleCnt="0"/>
      <dgm:spPr/>
    </dgm:pt>
    <dgm:pt modelId="{E74CACE4-5A11-4CB2-AF88-6370F66060C7}" type="pres">
      <dgm:prSet presAssocID="{346EF4FC-96D4-4BE3-B160-A3B73AF85AF7}" presName="parTx" presStyleLbl="alignNode1" presStyleIdx="0" presStyleCnt="2">
        <dgm:presLayoutVars>
          <dgm:chMax val="0"/>
          <dgm:chPref val="0"/>
          <dgm:bulletEnabled val="1"/>
        </dgm:presLayoutVars>
      </dgm:prSet>
      <dgm:spPr/>
    </dgm:pt>
    <dgm:pt modelId="{1567B3B9-1464-49B0-98DA-21F143C8696D}" type="pres">
      <dgm:prSet presAssocID="{346EF4FC-96D4-4BE3-B160-A3B73AF85AF7}" presName="desTx" presStyleLbl="alignAccFollowNode1" presStyleIdx="0" presStyleCnt="2">
        <dgm:presLayoutVars>
          <dgm:bulletEnabled val="1"/>
        </dgm:presLayoutVars>
      </dgm:prSet>
      <dgm:spPr/>
    </dgm:pt>
    <dgm:pt modelId="{3E4343C1-6A3E-490A-977E-C27DCCD5B0D2}" type="pres">
      <dgm:prSet presAssocID="{25707534-EDF3-47BA-B315-D418F0183347}" presName="space" presStyleCnt="0"/>
      <dgm:spPr/>
    </dgm:pt>
    <dgm:pt modelId="{60DB508D-4668-4F59-8279-A8B45DE10F5D}" type="pres">
      <dgm:prSet presAssocID="{9F9C1852-10FE-4A2B-A99C-FC0463C4FBC1}" presName="composite" presStyleCnt="0"/>
      <dgm:spPr/>
    </dgm:pt>
    <dgm:pt modelId="{2A76E919-BDC3-4FCC-9F65-66B2F75B91A3}" type="pres">
      <dgm:prSet presAssocID="{9F9C1852-10FE-4A2B-A99C-FC0463C4FBC1}" presName="parTx" presStyleLbl="alignNode1" presStyleIdx="1" presStyleCnt="2">
        <dgm:presLayoutVars>
          <dgm:chMax val="0"/>
          <dgm:chPref val="0"/>
          <dgm:bulletEnabled val="1"/>
        </dgm:presLayoutVars>
      </dgm:prSet>
      <dgm:spPr/>
    </dgm:pt>
    <dgm:pt modelId="{708F3016-D235-433A-AA8E-717FA774F4F5}" type="pres">
      <dgm:prSet presAssocID="{9F9C1852-10FE-4A2B-A99C-FC0463C4FBC1}" presName="desTx" presStyleLbl="alignAccFollowNode1" presStyleIdx="1" presStyleCnt="2">
        <dgm:presLayoutVars>
          <dgm:bulletEnabled val="1"/>
        </dgm:presLayoutVars>
      </dgm:prSet>
      <dgm:spPr/>
    </dgm:pt>
  </dgm:ptLst>
  <dgm:cxnLst>
    <dgm:cxn modelId="{14F1061C-9D6C-461D-85C5-4BDBCBCE94A3}" type="presOf" srcId="{9F9C1852-10FE-4A2B-A99C-FC0463C4FBC1}" destId="{2A76E919-BDC3-4FCC-9F65-66B2F75B91A3}" srcOrd="0" destOrd="0" presId="urn:microsoft.com/office/officeart/2005/8/layout/hList1"/>
    <dgm:cxn modelId="{F5F6271D-08C7-4FA1-91AC-B8E02C82F8F1}" type="presOf" srcId="{0EABA351-8EB1-4D4D-921A-107E1CFA6ABF}" destId="{708F3016-D235-433A-AA8E-717FA774F4F5}" srcOrd="0" destOrd="0" presId="urn:microsoft.com/office/officeart/2005/8/layout/hList1"/>
    <dgm:cxn modelId="{1CECC72A-5DF9-4C1E-90C6-67EF687FA095}" type="presOf" srcId="{F3487D86-886E-4CDD-9A81-6F0D8BA9DDC6}" destId="{1567B3B9-1464-49B0-98DA-21F143C8696D}" srcOrd="0" destOrd="0" presId="urn:microsoft.com/office/officeart/2005/8/layout/hList1"/>
    <dgm:cxn modelId="{37D8D92D-D323-4E44-BE1A-27FE5A405D7B}" srcId="{9F9C1852-10FE-4A2B-A99C-FC0463C4FBC1}" destId="{6C304DE2-0306-4AE1-929C-13DCE2B3A90D}" srcOrd="1" destOrd="0" parTransId="{08D3D024-A423-4B77-945A-0523776F5C33}" sibTransId="{10576205-9AE2-4983-B5EE-FD8B90EC03A0}"/>
    <dgm:cxn modelId="{42423230-7F29-43AC-87CF-56A624A22B75}" srcId="{9F9C1852-10FE-4A2B-A99C-FC0463C4FBC1}" destId="{0EABA351-8EB1-4D4D-921A-107E1CFA6ABF}" srcOrd="0" destOrd="0" parTransId="{A2BBD36C-6589-4CD1-8A2C-CABADAF16EE2}" sibTransId="{50D26324-F8A3-4559-87FE-44D1DF41CD52}"/>
    <dgm:cxn modelId="{02B57A34-0DC9-44C9-BE2F-A48B9BF409E8}" type="presOf" srcId="{89AD7FA7-F0F9-4B87-AA1C-A3F79833E36D}" destId="{708F3016-D235-433A-AA8E-717FA774F4F5}" srcOrd="0" destOrd="2" presId="urn:microsoft.com/office/officeart/2005/8/layout/hList1"/>
    <dgm:cxn modelId="{AFDCB145-D214-4F4F-ACC4-96EB31733215}" type="presOf" srcId="{B8ABF779-316D-42C3-B2A3-A9AAF291D840}" destId="{1567B3B9-1464-49B0-98DA-21F143C8696D}" srcOrd="0" destOrd="2" presId="urn:microsoft.com/office/officeart/2005/8/layout/hList1"/>
    <dgm:cxn modelId="{C1D4536E-D531-421C-BA79-81F7C67899CC}" srcId="{346EF4FC-96D4-4BE3-B160-A3B73AF85AF7}" destId="{F3487D86-886E-4CDD-9A81-6F0D8BA9DDC6}" srcOrd="0" destOrd="0" parTransId="{63F25D84-08E7-44D8-A1D7-5E48AD1F0BCB}" sibTransId="{EFC9B8F3-E26E-4A15-A343-930D83B8C842}"/>
    <dgm:cxn modelId="{32B26279-DD63-4352-9E18-F9C0006F2332}" type="presOf" srcId="{6C304DE2-0306-4AE1-929C-13DCE2B3A90D}" destId="{708F3016-D235-433A-AA8E-717FA774F4F5}" srcOrd="0" destOrd="1" presId="urn:microsoft.com/office/officeart/2005/8/layout/hList1"/>
    <dgm:cxn modelId="{7196597A-6496-4316-B9D3-1937193CBA2B}" srcId="{346EF4FC-96D4-4BE3-B160-A3B73AF85AF7}" destId="{B8ABF779-316D-42C3-B2A3-A9AAF291D840}" srcOrd="2" destOrd="0" parTransId="{9F7B4EE9-AE5D-42D0-B9F4-E36C2FC0EDBE}" sibTransId="{2EBF1E02-6A83-4F4C-BBE1-939B9B0F5479}"/>
    <dgm:cxn modelId="{DE8B5487-59F7-41DA-B34C-DD7D15C3A51B}" srcId="{346EF4FC-96D4-4BE3-B160-A3B73AF85AF7}" destId="{E846A346-88FF-4214-BB8F-4BAF39D9AE08}" srcOrd="1" destOrd="0" parTransId="{7AF1718A-8737-4625-B8C3-24BAC327BEB7}" sibTransId="{AE266133-675C-4748-8FC3-F7751512420A}"/>
    <dgm:cxn modelId="{F6B89B93-BFBE-4B75-A562-CEB46834710A}" srcId="{9780C7A1-852D-4C13-8D62-B6E162249C41}" destId="{9F9C1852-10FE-4A2B-A99C-FC0463C4FBC1}" srcOrd="1" destOrd="0" parTransId="{5C40461D-7A41-473A-B216-E7E6EC15865B}" sibTransId="{842236F6-C035-41A6-A512-ED307FAA53B7}"/>
    <dgm:cxn modelId="{0A5E269F-77F4-4C8E-A2D7-D90CAD351558}" type="presOf" srcId="{9780C7A1-852D-4C13-8D62-B6E162249C41}" destId="{075CA41D-1F7D-4394-A5FC-46C151F0A770}" srcOrd="0" destOrd="0" presId="urn:microsoft.com/office/officeart/2005/8/layout/hList1"/>
    <dgm:cxn modelId="{0A9B27C4-5453-4E41-A059-4DEE51F58B3D}" type="presOf" srcId="{346EF4FC-96D4-4BE3-B160-A3B73AF85AF7}" destId="{E74CACE4-5A11-4CB2-AF88-6370F66060C7}" srcOrd="0" destOrd="0" presId="urn:microsoft.com/office/officeart/2005/8/layout/hList1"/>
    <dgm:cxn modelId="{849F8FC9-7C1F-419B-A226-AF3A44E32E59}" srcId="{9F9C1852-10FE-4A2B-A99C-FC0463C4FBC1}" destId="{89AD7FA7-F0F9-4B87-AA1C-A3F79833E36D}" srcOrd="2" destOrd="0" parTransId="{B254CE58-853F-4413-B63A-496BC6F958AC}" sibTransId="{CCF214CA-0F1B-452A-BBF9-DB7E2C02FF51}"/>
    <dgm:cxn modelId="{96CFCCD9-CD10-42E2-B163-CEF1DA429A7F}" type="presOf" srcId="{E846A346-88FF-4214-BB8F-4BAF39D9AE08}" destId="{1567B3B9-1464-49B0-98DA-21F143C8696D}" srcOrd="0" destOrd="1" presId="urn:microsoft.com/office/officeart/2005/8/layout/hList1"/>
    <dgm:cxn modelId="{1DB6FEDD-1E25-475F-B6AB-305B33735894}" srcId="{9780C7A1-852D-4C13-8D62-B6E162249C41}" destId="{346EF4FC-96D4-4BE3-B160-A3B73AF85AF7}" srcOrd="0" destOrd="0" parTransId="{08E9A808-6A32-43A6-AD53-597069EADBB0}" sibTransId="{25707534-EDF3-47BA-B315-D418F0183347}"/>
    <dgm:cxn modelId="{820C0617-85CB-4E9C-94A3-9DE69323FC24}" type="presParOf" srcId="{075CA41D-1F7D-4394-A5FC-46C151F0A770}" destId="{06BF4D43-7DF6-4FA3-AF0B-4B566FB130B9}" srcOrd="0" destOrd="0" presId="urn:microsoft.com/office/officeart/2005/8/layout/hList1"/>
    <dgm:cxn modelId="{989B9699-8502-4E6F-82E3-16D4F6A96451}" type="presParOf" srcId="{06BF4D43-7DF6-4FA3-AF0B-4B566FB130B9}" destId="{E74CACE4-5A11-4CB2-AF88-6370F66060C7}" srcOrd="0" destOrd="0" presId="urn:microsoft.com/office/officeart/2005/8/layout/hList1"/>
    <dgm:cxn modelId="{34C280B5-CDD4-417E-944E-43AEDC43B3F3}" type="presParOf" srcId="{06BF4D43-7DF6-4FA3-AF0B-4B566FB130B9}" destId="{1567B3B9-1464-49B0-98DA-21F143C8696D}" srcOrd="1" destOrd="0" presId="urn:microsoft.com/office/officeart/2005/8/layout/hList1"/>
    <dgm:cxn modelId="{0E64934E-1D73-4352-910C-6F533F9A5DED}" type="presParOf" srcId="{075CA41D-1F7D-4394-A5FC-46C151F0A770}" destId="{3E4343C1-6A3E-490A-977E-C27DCCD5B0D2}" srcOrd="1" destOrd="0" presId="urn:microsoft.com/office/officeart/2005/8/layout/hList1"/>
    <dgm:cxn modelId="{055F9A8E-8A76-45BB-94C9-1B83EDB299B1}" type="presParOf" srcId="{075CA41D-1F7D-4394-A5FC-46C151F0A770}" destId="{60DB508D-4668-4F59-8279-A8B45DE10F5D}" srcOrd="2" destOrd="0" presId="urn:microsoft.com/office/officeart/2005/8/layout/hList1"/>
    <dgm:cxn modelId="{C1BE5808-459E-4517-8947-70AB7214A991}" type="presParOf" srcId="{60DB508D-4668-4F59-8279-A8B45DE10F5D}" destId="{2A76E919-BDC3-4FCC-9F65-66B2F75B91A3}" srcOrd="0" destOrd="0" presId="urn:microsoft.com/office/officeart/2005/8/layout/hList1"/>
    <dgm:cxn modelId="{DC49F0CD-0672-4736-A08D-F29D90D6C748}" type="presParOf" srcId="{60DB508D-4668-4F59-8279-A8B45DE10F5D}" destId="{708F3016-D235-433A-AA8E-717FA774F4F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E055B-71AF-4CA1-ADF3-5418ECA13CDF}">
      <dsp:nvSpPr>
        <dsp:cNvPr id="0" name=""/>
        <dsp:cNvSpPr/>
      </dsp:nvSpPr>
      <dsp:spPr>
        <a:xfrm rot="16200000">
          <a:off x="839" y="157771"/>
          <a:ext cx="4441859" cy="444185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t-BR" sz="2200" b="1" i="0" kern="1200" dirty="0"/>
            <a:t>Estatuto</a:t>
          </a:r>
          <a:r>
            <a:rPr lang="pt-BR" sz="2200" b="0" i="0" kern="1200" dirty="0"/>
            <a:t> é a base, a lei maior que cria e organiza a estrutura e os direitos/deveres gerais.</a:t>
          </a:r>
          <a:endParaRPr lang="pt-BR" sz="2200" kern="1200" dirty="0"/>
        </a:p>
      </dsp:txBody>
      <dsp:txXfrm rot="5400000">
        <a:off x="840" y="1268235"/>
        <a:ext cx="3664534" cy="2220929"/>
      </dsp:txXfrm>
    </dsp:sp>
    <dsp:sp modelId="{4ADC2163-8C63-4D4B-A759-E15FC457B4ED}">
      <dsp:nvSpPr>
        <dsp:cNvPr id="0" name=""/>
        <dsp:cNvSpPr/>
      </dsp:nvSpPr>
      <dsp:spPr>
        <a:xfrm rot="5400000">
          <a:off x="4681602" y="157771"/>
          <a:ext cx="4441859" cy="444185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pt-BR" sz="2200" b="1" i="0" kern="1200" dirty="0"/>
            <a:t>Regime Disciplinar</a:t>
          </a:r>
          <a:r>
            <a:rPr lang="pt-BR" sz="2200" b="0" i="0" kern="1200" dirty="0"/>
            <a:t> é o conjunto de regras focado na manutenção da conduta e na aplicação de penalidades por descumprimento das normas estabelecidas.</a:t>
          </a:r>
          <a:endParaRPr lang="pt-BR" sz="2200" kern="1200" dirty="0"/>
        </a:p>
      </dsp:txBody>
      <dsp:txXfrm rot="-5400000">
        <a:off x="5458928" y="1268236"/>
        <a:ext cx="3664534" cy="2220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10F0-FF90-4383-9DD7-ACCCF2715AC3}">
      <dsp:nvSpPr>
        <dsp:cNvPr id="0" name=""/>
        <dsp:cNvSpPr/>
      </dsp:nvSpPr>
      <dsp:spPr>
        <a:xfrm>
          <a:off x="0" y="157955"/>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920559" y="1078515"/>
        <a:ext cx="2310792" cy="469673"/>
      </dsp:txXfrm>
    </dsp:sp>
    <dsp:sp modelId="{E72115BA-B059-4962-8CCF-39B53F16D629}">
      <dsp:nvSpPr>
        <dsp:cNvPr id="0" name=""/>
        <dsp:cNvSpPr/>
      </dsp:nvSpPr>
      <dsp:spPr>
        <a:xfrm>
          <a:off x="469673" y="157955"/>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Proteger o patrimônio público</a:t>
          </a:r>
        </a:p>
      </dsp:txBody>
      <dsp:txXfrm>
        <a:off x="469673" y="157955"/>
        <a:ext cx="1749533" cy="2818040"/>
      </dsp:txXfrm>
    </dsp:sp>
    <dsp:sp modelId="{DA139678-7D78-4B26-808A-6F20988FB2FD}">
      <dsp:nvSpPr>
        <dsp:cNvPr id="0" name=""/>
        <dsp:cNvSpPr/>
      </dsp:nvSpPr>
      <dsp:spPr>
        <a:xfrm>
          <a:off x="243446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1513903" y="1111740"/>
        <a:ext cx="2310792" cy="469673"/>
      </dsp:txXfrm>
    </dsp:sp>
    <dsp:sp modelId="{D0AAD279-10F2-4550-BD19-47669718917D}">
      <dsp:nvSpPr>
        <dsp:cNvPr id="0" name=""/>
        <dsp:cNvSpPr/>
      </dsp:nvSpPr>
      <dsp:spPr>
        <a:xfrm rot="5400000">
          <a:off x="2239162"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040956-5482-4047-8CF3-D829A6F7661E}">
      <dsp:nvSpPr>
        <dsp:cNvPr id="0" name=""/>
        <dsp:cNvSpPr/>
      </dsp:nvSpPr>
      <dsp:spPr>
        <a:xfrm>
          <a:off x="2904137"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Assegurar confiança da sociedade no poder público</a:t>
          </a:r>
        </a:p>
      </dsp:txBody>
      <dsp:txXfrm>
        <a:off x="2904137" y="191180"/>
        <a:ext cx="1749533" cy="2818040"/>
      </dsp:txXfrm>
    </dsp:sp>
    <dsp:sp modelId="{C55F9876-F2B2-40B0-B722-04BA3789897A}">
      <dsp:nvSpPr>
        <dsp:cNvPr id="0" name=""/>
        <dsp:cNvSpPr/>
      </dsp:nvSpPr>
      <dsp:spPr>
        <a:xfrm>
          <a:off x="486502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None/>
          </a:pPr>
          <a:r>
            <a:rPr lang="pt-BR" sz="1100" kern="1200" dirty="0"/>
            <a:t>Finalidade</a:t>
          </a:r>
        </a:p>
      </dsp:txBody>
      <dsp:txXfrm rot="16200000">
        <a:off x="3944463" y="1111740"/>
        <a:ext cx="2310792" cy="469673"/>
      </dsp:txXfrm>
    </dsp:sp>
    <dsp:sp modelId="{FC246D4F-8137-42C4-91E3-A053E8455865}">
      <dsp:nvSpPr>
        <dsp:cNvPr id="0" name=""/>
        <dsp:cNvSpPr/>
      </dsp:nvSpPr>
      <dsp:spPr>
        <a:xfrm rot="5400000">
          <a:off x="4669721"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E2B6F-351C-410B-B995-B504D617CD09}">
      <dsp:nvSpPr>
        <dsp:cNvPr id="0" name=""/>
        <dsp:cNvSpPr/>
      </dsp:nvSpPr>
      <dsp:spPr>
        <a:xfrm>
          <a:off x="5334696"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Prevenir e punir condutas lesivas ao Estado e ao cidadão</a:t>
          </a:r>
        </a:p>
      </dsp:txBody>
      <dsp:txXfrm>
        <a:off x="5334696" y="191180"/>
        <a:ext cx="1749533" cy="2818040"/>
      </dsp:txXfrm>
    </dsp:sp>
    <dsp:sp modelId="{5D3EFCD3-1576-4280-BBC5-73429583030E}">
      <dsp:nvSpPr>
        <dsp:cNvPr id="0" name=""/>
        <dsp:cNvSpPr/>
      </dsp:nvSpPr>
      <dsp:spPr>
        <a:xfrm>
          <a:off x="7295583" y="191180"/>
          <a:ext cx="2348366" cy="281804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marL="0" lvl="0" indent="0" algn="r" defTabSz="488950">
            <a:lnSpc>
              <a:spcPct val="90000"/>
            </a:lnSpc>
            <a:spcBef>
              <a:spcPct val="0"/>
            </a:spcBef>
            <a:spcAft>
              <a:spcPct val="35000"/>
            </a:spcAft>
            <a:buFont typeface="Arial" panose="020B0604020202020204" pitchFamily="34" charset="0"/>
            <a:buNone/>
          </a:pPr>
          <a:r>
            <a:rPr lang="pt-BR" sz="1100" kern="1200" dirty="0"/>
            <a:t>Finalidade</a:t>
          </a:r>
        </a:p>
      </dsp:txBody>
      <dsp:txXfrm rot="16200000">
        <a:off x="6375023" y="1111740"/>
        <a:ext cx="2310792" cy="469673"/>
      </dsp:txXfrm>
    </dsp:sp>
    <dsp:sp modelId="{02B0EF6D-B9BD-4666-BFAC-0B0187868D1F}">
      <dsp:nvSpPr>
        <dsp:cNvPr id="0" name=""/>
        <dsp:cNvSpPr/>
      </dsp:nvSpPr>
      <dsp:spPr>
        <a:xfrm rot="5400000">
          <a:off x="7100281" y="2430557"/>
          <a:ext cx="414086" cy="35225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D4821B-ED48-42FD-9DB0-5600357146AF}">
      <dsp:nvSpPr>
        <dsp:cNvPr id="0" name=""/>
        <dsp:cNvSpPr/>
      </dsp:nvSpPr>
      <dsp:spPr>
        <a:xfrm>
          <a:off x="7765256" y="191180"/>
          <a:ext cx="1749533" cy="28180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pt-BR" sz="2800" kern="1200" dirty="0"/>
            <a:t>Garantir moralidade, eficiência e legalidade</a:t>
          </a:r>
        </a:p>
      </dsp:txBody>
      <dsp:txXfrm>
        <a:off x="7765256" y="191180"/>
        <a:ext cx="1749533" cy="2818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CACE4-5A11-4CB2-AF88-6370F66060C7}">
      <dsp:nvSpPr>
        <dsp:cNvPr id="0" name=""/>
        <dsp:cNvSpPr/>
      </dsp:nvSpPr>
      <dsp:spPr>
        <a:xfrm>
          <a:off x="39" y="165618"/>
          <a:ext cx="3798093"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pt-BR" sz="2900" kern="1200" dirty="0"/>
            <a:t>Poder Judiciário?</a:t>
          </a:r>
        </a:p>
      </dsp:txBody>
      <dsp:txXfrm>
        <a:off x="39" y="165618"/>
        <a:ext cx="3798093" cy="835200"/>
      </dsp:txXfrm>
    </dsp:sp>
    <dsp:sp modelId="{1567B3B9-1464-49B0-98DA-21F143C8696D}">
      <dsp:nvSpPr>
        <dsp:cNvPr id="0" name=""/>
        <dsp:cNvSpPr/>
      </dsp:nvSpPr>
      <dsp:spPr>
        <a:xfrm>
          <a:off x="39" y="1000818"/>
          <a:ext cx="3798093" cy="342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pt-BR" sz="2900" kern="1200" dirty="0"/>
            <a:t>Controlar legalidade do PAD</a:t>
          </a:r>
        </a:p>
        <a:p>
          <a:pPr marL="285750" lvl="1" indent="-285750" algn="l" defTabSz="1289050">
            <a:lnSpc>
              <a:spcPct val="90000"/>
            </a:lnSpc>
            <a:spcBef>
              <a:spcPct val="0"/>
            </a:spcBef>
            <a:spcAft>
              <a:spcPct val="15000"/>
            </a:spcAft>
            <a:buChar char="•"/>
          </a:pPr>
          <a:r>
            <a:rPr lang="pt-BR" sz="2900" kern="1200" dirty="0"/>
            <a:t>Anular atos ilegais</a:t>
          </a:r>
        </a:p>
        <a:p>
          <a:pPr marL="285750" lvl="1" indent="-285750" algn="l" defTabSz="1289050">
            <a:lnSpc>
              <a:spcPct val="90000"/>
            </a:lnSpc>
            <a:spcBef>
              <a:spcPct val="0"/>
            </a:spcBef>
            <a:spcAft>
              <a:spcPct val="15000"/>
            </a:spcAft>
            <a:buChar char="•"/>
          </a:pPr>
          <a:r>
            <a:rPr lang="pt-BR" sz="2900" kern="1200" dirty="0"/>
            <a:t>Garantir defesa/contraditório</a:t>
          </a:r>
        </a:p>
      </dsp:txBody>
      <dsp:txXfrm>
        <a:off x="39" y="1000818"/>
        <a:ext cx="3798093" cy="3423015"/>
      </dsp:txXfrm>
    </dsp:sp>
    <dsp:sp modelId="{2A76E919-BDC3-4FCC-9F65-66B2F75B91A3}">
      <dsp:nvSpPr>
        <dsp:cNvPr id="0" name=""/>
        <dsp:cNvSpPr/>
      </dsp:nvSpPr>
      <dsp:spPr>
        <a:xfrm>
          <a:off x="4329866" y="165618"/>
          <a:ext cx="3798093" cy="835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pt-BR" sz="2900" kern="1200" dirty="0"/>
            <a:t>Não Pode?</a:t>
          </a:r>
        </a:p>
      </dsp:txBody>
      <dsp:txXfrm>
        <a:off x="4329866" y="165618"/>
        <a:ext cx="3798093" cy="835200"/>
      </dsp:txXfrm>
    </dsp:sp>
    <dsp:sp modelId="{708F3016-D235-433A-AA8E-717FA774F4F5}">
      <dsp:nvSpPr>
        <dsp:cNvPr id="0" name=""/>
        <dsp:cNvSpPr/>
      </dsp:nvSpPr>
      <dsp:spPr>
        <a:xfrm>
          <a:off x="4329866" y="1000818"/>
          <a:ext cx="3798093" cy="342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pt-BR" sz="2900" kern="1200" dirty="0"/>
            <a:t>Reavaliar mérito disciplinar</a:t>
          </a:r>
        </a:p>
        <a:p>
          <a:pPr marL="285750" lvl="1" indent="-285750" algn="l" defTabSz="1289050">
            <a:lnSpc>
              <a:spcPct val="90000"/>
            </a:lnSpc>
            <a:spcBef>
              <a:spcPct val="0"/>
            </a:spcBef>
            <a:spcAft>
              <a:spcPct val="15000"/>
            </a:spcAft>
            <a:buChar char="•"/>
          </a:pPr>
          <a:r>
            <a:rPr lang="pt-BR" sz="2900" kern="1200"/>
            <a:t>Substituir a administração no julgamento</a:t>
          </a:r>
          <a:endParaRPr lang="pt-BR" sz="2900" kern="1200" dirty="0"/>
        </a:p>
        <a:p>
          <a:pPr marL="285750" lvl="1" indent="-285750" algn="l" defTabSz="1289050">
            <a:lnSpc>
              <a:spcPct val="90000"/>
            </a:lnSpc>
            <a:spcBef>
              <a:spcPct val="0"/>
            </a:spcBef>
            <a:spcAft>
              <a:spcPct val="15000"/>
            </a:spcAft>
            <a:buChar char="•"/>
          </a:pPr>
          <a:r>
            <a:rPr lang="pt-BR" sz="2900" kern="1200" dirty="0"/>
            <a:t>Aumentar ou alterar pena (mérito)</a:t>
          </a:r>
        </a:p>
      </dsp:txBody>
      <dsp:txXfrm>
        <a:off x="4329866" y="1000818"/>
        <a:ext cx="3798093" cy="342301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B2C32-1AD0-4571-9E62-353A81B0CE95}" type="datetimeFigureOut">
              <a:rPr lang="pt-BR" smtClean="0"/>
              <a:pPr/>
              <a:t>26/11/2025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1EC8A-F59A-4458-A1F3-9569604B1965}" type="slidenum">
              <a:rPr lang="pt-BR" smtClean="0"/>
              <a:pPr/>
              <a:t>‹nº›</a:t>
            </a:fld>
            <a:endParaRPr lang="pt-BR"/>
          </a:p>
        </p:txBody>
      </p:sp>
    </p:spTree>
    <p:extLst>
      <p:ext uri="{BB962C8B-B14F-4D97-AF65-F5344CB8AC3E}">
        <p14:creationId xmlns:p14="http://schemas.microsoft.com/office/powerpoint/2010/main" val="417822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7</a:t>
            </a:fld>
            <a:endParaRPr lang="pt-BR"/>
          </a:p>
        </p:txBody>
      </p:sp>
    </p:spTree>
    <p:extLst>
      <p:ext uri="{BB962C8B-B14F-4D97-AF65-F5344CB8AC3E}">
        <p14:creationId xmlns:p14="http://schemas.microsoft.com/office/powerpoint/2010/main" val="346541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6AA8-6165-2154-1ECB-D9997E8CC66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DBE097C-C02C-9419-A34B-E384BCDC761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14B0BFB-9FFD-984C-4984-11E06A0BA8E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DFE9AC8-2D86-7652-12CC-9FD741B6B287}"/>
              </a:ext>
            </a:extLst>
          </p:cNvPr>
          <p:cNvSpPr>
            <a:spLocks noGrp="1"/>
          </p:cNvSpPr>
          <p:nvPr>
            <p:ph type="sldNum" sz="quarter" idx="10"/>
          </p:nvPr>
        </p:nvSpPr>
        <p:spPr/>
        <p:txBody>
          <a:bodyPr/>
          <a:lstStyle/>
          <a:p>
            <a:fld id="{3F0FFB1E-E4F6-4A73-B765-C3524EB3C4C3}" type="slidenum">
              <a:rPr lang="pt-BR" smtClean="0"/>
              <a:pPr/>
              <a:t>16</a:t>
            </a:fld>
            <a:endParaRPr lang="pt-BR"/>
          </a:p>
        </p:txBody>
      </p:sp>
    </p:spTree>
    <p:extLst>
      <p:ext uri="{BB962C8B-B14F-4D97-AF65-F5344CB8AC3E}">
        <p14:creationId xmlns:p14="http://schemas.microsoft.com/office/powerpoint/2010/main" val="4081107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6ABFC-D096-3BCD-7F34-1FF1EA3CFE6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B685630-40F5-098F-A714-2C18F85D29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8A70EF1-42CE-806D-42E5-E4E1AEE098F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4C16F14-2B58-BC8C-F2E8-4CF9FEAACB47}"/>
              </a:ext>
            </a:extLst>
          </p:cNvPr>
          <p:cNvSpPr>
            <a:spLocks noGrp="1"/>
          </p:cNvSpPr>
          <p:nvPr>
            <p:ph type="sldNum" sz="quarter" idx="10"/>
          </p:nvPr>
        </p:nvSpPr>
        <p:spPr/>
        <p:txBody>
          <a:bodyPr/>
          <a:lstStyle/>
          <a:p>
            <a:fld id="{3F0FFB1E-E4F6-4A73-B765-C3524EB3C4C3}" type="slidenum">
              <a:rPr lang="pt-BR" smtClean="0"/>
              <a:pPr/>
              <a:t>17</a:t>
            </a:fld>
            <a:endParaRPr lang="pt-BR"/>
          </a:p>
        </p:txBody>
      </p:sp>
    </p:spTree>
    <p:extLst>
      <p:ext uri="{BB962C8B-B14F-4D97-AF65-F5344CB8AC3E}">
        <p14:creationId xmlns:p14="http://schemas.microsoft.com/office/powerpoint/2010/main" val="389710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BF50-EB55-3BAF-CD44-4C1D14891D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C7B876-D667-8B66-7DF5-1FDE8D2E212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81D4BC9-C3B6-9B6A-D998-D421543C870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1EA7B41-6BC7-B90A-9A1C-EA8D47E82FE7}"/>
              </a:ext>
            </a:extLst>
          </p:cNvPr>
          <p:cNvSpPr>
            <a:spLocks noGrp="1"/>
          </p:cNvSpPr>
          <p:nvPr>
            <p:ph type="sldNum" sz="quarter" idx="10"/>
          </p:nvPr>
        </p:nvSpPr>
        <p:spPr/>
        <p:txBody>
          <a:bodyPr/>
          <a:lstStyle/>
          <a:p>
            <a:fld id="{3F0FFB1E-E4F6-4A73-B765-C3524EB3C4C3}" type="slidenum">
              <a:rPr lang="pt-BR" smtClean="0"/>
              <a:pPr/>
              <a:t>18</a:t>
            </a:fld>
            <a:endParaRPr lang="pt-BR"/>
          </a:p>
        </p:txBody>
      </p:sp>
    </p:spTree>
    <p:extLst>
      <p:ext uri="{BB962C8B-B14F-4D97-AF65-F5344CB8AC3E}">
        <p14:creationId xmlns:p14="http://schemas.microsoft.com/office/powerpoint/2010/main" val="121818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7A9A7-3844-FDF6-BD95-E8CE73F700A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604109E-D431-394B-6653-9397AB3AF79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D3452A-DE16-886C-9F83-95423BDE617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7D91D0E-18B4-EB9C-3A27-459204CD5C5F}"/>
              </a:ext>
            </a:extLst>
          </p:cNvPr>
          <p:cNvSpPr>
            <a:spLocks noGrp="1"/>
          </p:cNvSpPr>
          <p:nvPr>
            <p:ph type="sldNum" sz="quarter" idx="10"/>
          </p:nvPr>
        </p:nvSpPr>
        <p:spPr/>
        <p:txBody>
          <a:bodyPr/>
          <a:lstStyle/>
          <a:p>
            <a:fld id="{3F0FFB1E-E4F6-4A73-B765-C3524EB3C4C3}" type="slidenum">
              <a:rPr lang="pt-BR" smtClean="0"/>
              <a:pPr/>
              <a:t>19</a:t>
            </a:fld>
            <a:endParaRPr lang="pt-BR"/>
          </a:p>
        </p:txBody>
      </p:sp>
    </p:spTree>
    <p:extLst>
      <p:ext uri="{BB962C8B-B14F-4D97-AF65-F5344CB8AC3E}">
        <p14:creationId xmlns:p14="http://schemas.microsoft.com/office/powerpoint/2010/main" val="2067038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C9A58-1D63-C1DF-D28F-42BAFAD4AA0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B522587-2DB9-671F-A64D-1166C786C1C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9FD084A-7D28-F1C6-CB50-02AEA6B4F8C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5AE2C4F-E306-AC7E-9AB6-AD8BE36AAA4B}"/>
              </a:ext>
            </a:extLst>
          </p:cNvPr>
          <p:cNvSpPr>
            <a:spLocks noGrp="1"/>
          </p:cNvSpPr>
          <p:nvPr>
            <p:ph type="sldNum" sz="quarter" idx="10"/>
          </p:nvPr>
        </p:nvSpPr>
        <p:spPr/>
        <p:txBody>
          <a:bodyPr/>
          <a:lstStyle/>
          <a:p>
            <a:fld id="{3F0FFB1E-E4F6-4A73-B765-C3524EB3C4C3}" type="slidenum">
              <a:rPr lang="pt-BR" smtClean="0"/>
              <a:pPr/>
              <a:t>20</a:t>
            </a:fld>
            <a:endParaRPr lang="pt-BR"/>
          </a:p>
        </p:txBody>
      </p:sp>
    </p:spTree>
    <p:extLst>
      <p:ext uri="{BB962C8B-B14F-4D97-AF65-F5344CB8AC3E}">
        <p14:creationId xmlns:p14="http://schemas.microsoft.com/office/powerpoint/2010/main" val="321508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159B4-3F5C-A9A8-EEE7-72FC24B1FF3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8ADB45A-CB0D-E059-9A4A-2D9AC5534FE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18DD14-FE13-D450-E1AA-2DF9FE02749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CCE84D5-693F-2C8F-EB17-40923DDB2F55}"/>
              </a:ext>
            </a:extLst>
          </p:cNvPr>
          <p:cNvSpPr>
            <a:spLocks noGrp="1"/>
          </p:cNvSpPr>
          <p:nvPr>
            <p:ph type="sldNum" sz="quarter" idx="10"/>
          </p:nvPr>
        </p:nvSpPr>
        <p:spPr/>
        <p:txBody>
          <a:bodyPr/>
          <a:lstStyle/>
          <a:p>
            <a:fld id="{3F0FFB1E-E4F6-4A73-B765-C3524EB3C4C3}" type="slidenum">
              <a:rPr lang="pt-BR" smtClean="0"/>
              <a:pPr/>
              <a:t>21</a:t>
            </a:fld>
            <a:endParaRPr lang="pt-BR"/>
          </a:p>
        </p:txBody>
      </p:sp>
    </p:spTree>
    <p:extLst>
      <p:ext uri="{BB962C8B-B14F-4D97-AF65-F5344CB8AC3E}">
        <p14:creationId xmlns:p14="http://schemas.microsoft.com/office/powerpoint/2010/main" val="273843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5CC1A-513D-8C43-4DD4-6163A3DEEC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9F32806-E558-361B-18DA-E9D0A76B9C3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93402B9-AB62-18B7-C42E-AF584E499F9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6EE21D6-B3F4-F345-DAC3-6118881DFAF4}"/>
              </a:ext>
            </a:extLst>
          </p:cNvPr>
          <p:cNvSpPr>
            <a:spLocks noGrp="1"/>
          </p:cNvSpPr>
          <p:nvPr>
            <p:ph type="sldNum" sz="quarter" idx="10"/>
          </p:nvPr>
        </p:nvSpPr>
        <p:spPr/>
        <p:txBody>
          <a:bodyPr/>
          <a:lstStyle/>
          <a:p>
            <a:fld id="{3F0FFB1E-E4F6-4A73-B765-C3524EB3C4C3}" type="slidenum">
              <a:rPr lang="pt-BR" smtClean="0"/>
              <a:pPr/>
              <a:t>22</a:t>
            </a:fld>
            <a:endParaRPr lang="pt-BR"/>
          </a:p>
        </p:txBody>
      </p:sp>
    </p:spTree>
    <p:extLst>
      <p:ext uri="{BB962C8B-B14F-4D97-AF65-F5344CB8AC3E}">
        <p14:creationId xmlns:p14="http://schemas.microsoft.com/office/powerpoint/2010/main" val="3258186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81E5B-D5A3-014D-4A3A-51C2D942C18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C86EB29-125C-08ED-2A85-D653535C187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1190FA6-A6EA-F7C4-B33C-0F76EF12669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6DE253E-A2D6-9301-3C38-8E4C35F0447B}"/>
              </a:ext>
            </a:extLst>
          </p:cNvPr>
          <p:cNvSpPr>
            <a:spLocks noGrp="1"/>
          </p:cNvSpPr>
          <p:nvPr>
            <p:ph type="sldNum" sz="quarter" idx="10"/>
          </p:nvPr>
        </p:nvSpPr>
        <p:spPr/>
        <p:txBody>
          <a:bodyPr/>
          <a:lstStyle/>
          <a:p>
            <a:fld id="{3F0FFB1E-E4F6-4A73-B765-C3524EB3C4C3}" type="slidenum">
              <a:rPr lang="pt-BR" smtClean="0"/>
              <a:pPr/>
              <a:t>23</a:t>
            </a:fld>
            <a:endParaRPr lang="pt-BR"/>
          </a:p>
        </p:txBody>
      </p:sp>
    </p:spTree>
    <p:extLst>
      <p:ext uri="{BB962C8B-B14F-4D97-AF65-F5344CB8AC3E}">
        <p14:creationId xmlns:p14="http://schemas.microsoft.com/office/powerpoint/2010/main" val="2662349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1175-9628-F461-3C52-D979A77B451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10CD2F4-9E8A-1F56-D141-996DF319730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64A4D71-0602-44BD-46A4-D297A12773C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3CBF7A9-B2F7-FCC4-D24A-684218E9C121}"/>
              </a:ext>
            </a:extLst>
          </p:cNvPr>
          <p:cNvSpPr>
            <a:spLocks noGrp="1"/>
          </p:cNvSpPr>
          <p:nvPr>
            <p:ph type="sldNum" sz="quarter" idx="10"/>
          </p:nvPr>
        </p:nvSpPr>
        <p:spPr/>
        <p:txBody>
          <a:bodyPr/>
          <a:lstStyle/>
          <a:p>
            <a:fld id="{3F0FFB1E-E4F6-4A73-B765-C3524EB3C4C3}" type="slidenum">
              <a:rPr lang="pt-BR" smtClean="0"/>
              <a:pPr/>
              <a:t>24</a:t>
            </a:fld>
            <a:endParaRPr lang="pt-BR"/>
          </a:p>
        </p:txBody>
      </p:sp>
    </p:spTree>
    <p:extLst>
      <p:ext uri="{BB962C8B-B14F-4D97-AF65-F5344CB8AC3E}">
        <p14:creationId xmlns:p14="http://schemas.microsoft.com/office/powerpoint/2010/main" val="288026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C7647-9E63-B3CC-8C53-E3B8AB31929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164E99D-17A1-D62B-D557-3E50D368C3B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AB31B82-0068-249C-B956-F18F0822DCC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5AE135B-E6BC-AB0F-74EB-BA5CFB6D423C}"/>
              </a:ext>
            </a:extLst>
          </p:cNvPr>
          <p:cNvSpPr>
            <a:spLocks noGrp="1"/>
          </p:cNvSpPr>
          <p:nvPr>
            <p:ph type="sldNum" sz="quarter" idx="10"/>
          </p:nvPr>
        </p:nvSpPr>
        <p:spPr/>
        <p:txBody>
          <a:bodyPr/>
          <a:lstStyle/>
          <a:p>
            <a:fld id="{3F0FFB1E-E4F6-4A73-B765-C3524EB3C4C3}" type="slidenum">
              <a:rPr lang="pt-BR" smtClean="0"/>
              <a:pPr/>
              <a:t>25</a:t>
            </a:fld>
            <a:endParaRPr lang="pt-BR"/>
          </a:p>
        </p:txBody>
      </p:sp>
    </p:spTree>
    <p:extLst>
      <p:ext uri="{BB962C8B-B14F-4D97-AF65-F5344CB8AC3E}">
        <p14:creationId xmlns:p14="http://schemas.microsoft.com/office/powerpoint/2010/main" val="135913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8</a:t>
            </a:fld>
            <a:endParaRPr lang="pt-BR"/>
          </a:p>
        </p:txBody>
      </p:sp>
    </p:spTree>
    <p:extLst>
      <p:ext uri="{BB962C8B-B14F-4D97-AF65-F5344CB8AC3E}">
        <p14:creationId xmlns:p14="http://schemas.microsoft.com/office/powerpoint/2010/main" val="1962740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41D92-CAA8-F923-1675-19C27980C86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BF232F5-1CC6-F52A-F271-200F57AD72A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0050627-ADE0-2496-92B5-F823B231727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CB6F6DA-47C8-6974-CF78-F002A2458BA9}"/>
              </a:ext>
            </a:extLst>
          </p:cNvPr>
          <p:cNvSpPr>
            <a:spLocks noGrp="1"/>
          </p:cNvSpPr>
          <p:nvPr>
            <p:ph type="sldNum" sz="quarter" idx="10"/>
          </p:nvPr>
        </p:nvSpPr>
        <p:spPr/>
        <p:txBody>
          <a:bodyPr/>
          <a:lstStyle/>
          <a:p>
            <a:fld id="{3F0FFB1E-E4F6-4A73-B765-C3524EB3C4C3}" type="slidenum">
              <a:rPr lang="pt-BR" smtClean="0"/>
              <a:pPr/>
              <a:t>26</a:t>
            </a:fld>
            <a:endParaRPr lang="pt-BR"/>
          </a:p>
        </p:txBody>
      </p:sp>
    </p:spTree>
    <p:extLst>
      <p:ext uri="{BB962C8B-B14F-4D97-AF65-F5344CB8AC3E}">
        <p14:creationId xmlns:p14="http://schemas.microsoft.com/office/powerpoint/2010/main" val="266081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98C4-869F-AECF-C32F-F4DFA55926E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63F6A42-BF8F-60EF-D546-06A70D42CE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48457D2-82F1-723B-8F3F-B92CF85C869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E7DB842-7B68-ADD3-4566-B395630E2989}"/>
              </a:ext>
            </a:extLst>
          </p:cNvPr>
          <p:cNvSpPr>
            <a:spLocks noGrp="1"/>
          </p:cNvSpPr>
          <p:nvPr>
            <p:ph type="sldNum" sz="quarter" idx="10"/>
          </p:nvPr>
        </p:nvSpPr>
        <p:spPr/>
        <p:txBody>
          <a:bodyPr/>
          <a:lstStyle/>
          <a:p>
            <a:fld id="{3F0FFB1E-E4F6-4A73-B765-C3524EB3C4C3}" type="slidenum">
              <a:rPr lang="pt-BR" smtClean="0"/>
              <a:pPr/>
              <a:t>27</a:t>
            </a:fld>
            <a:endParaRPr lang="pt-BR"/>
          </a:p>
        </p:txBody>
      </p:sp>
    </p:spTree>
    <p:extLst>
      <p:ext uri="{BB962C8B-B14F-4D97-AF65-F5344CB8AC3E}">
        <p14:creationId xmlns:p14="http://schemas.microsoft.com/office/powerpoint/2010/main" val="201882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2E38-8DE1-551A-4B59-2791711DC6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938E3EE-C4AF-37F3-4B12-2DD383A4275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476CC67-F4E2-9AEB-7BB0-29A0412858B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37EFE2F-7887-3F6A-45CF-8CEAB20BBE39}"/>
              </a:ext>
            </a:extLst>
          </p:cNvPr>
          <p:cNvSpPr>
            <a:spLocks noGrp="1"/>
          </p:cNvSpPr>
          <p:nvPr>
            <p:ph type="sldNum" sz="quarter" idx="10"/>
          </p:nvPr>
        </p:nvSpPr>
        <p:spPr/>
        <p:txBody>
          <a:bodyPr/>
          <a:lstStyle/>
          <a:p>
            <a:fld id="{3F0FFB1E-E4F6-4A73-B765-C3524EB3C4C3}" type="slidenum">
              <a:rPr lang="pt-BR" smtClean="0"/>
              <a:pPr/>
              <a:t>28</a:t>
            </a:fld>
            <a:endParaRPr lang="pt-BR"/>
          </a:p>
        </p:txBody>
      </p:sp>
    </p:spTree>
    <p:extLst>
      <p:ext uri="{BB962C8B-B14F-4D97-AF65-F5344CB8AC3E}">
        <p14:creationId xmlns:p14="http://schemas.microsoft.com/office/powerpoint/2010/main" val="3735060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4716-AD47-3F0E-8BD6-01F3641C5E3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285E52A-5B61-D18C-6A4D-CAB1560716A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C332858-3C6C-A8BD-15EE-E5BAC822FAE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7AB422A-A2C5-C900-F493-1DF048CB1C2D}"/>
              </a:ext>
            </a:extLst>
          </p:cNvPr>
          <p:cNvSpPr>
            <a:spLocks noGrp="1"/>
          </p:cNvSpPr>
          <p:nvPr>
            <p:ph type="sldNum" sz="quarter" idx="10"/>
          </p:nvPr>
        </p:nvSpPr>
        <p:spPr/>
        <p:txBody>
          <a:bodyPr/>
          <a:lstStyle/>
          <a:p>
            <a:fld id="{3F0FFB1E-E4F6-4A73-B765-C3524EB3C4C3}" type="slidenum">
              <a:rPr lang="pt-BR" smtClean="0"/>
              <a:pPr/>
              <a:t>29</a:t>
            </a:fld>
            <a:endParaRPr lang="pt-BR"/>
          </a:p>
        </p:txBody>
      </p:sp>
    </p:spTree>
    <p:extLst>
      <p:ext uri="{BB962C8B-B14F-4D97-AF65-F5344CB8AC3E}">
        <p14:creationId xmlns:p14="http://schemas.microsoft.com/office/powerpoint/2010/main" val="2858461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AAB31-CA97-BBDC-BA18-8698B066275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EC8C79B-FB39-F8A3-16F0-091F790E1D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139E428-0E0C-0F7E-F38C-59FD2FDA745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0FB6D11-F724-C92C-AD71-9056D80D09E4}"/>
              </a:ext>
            </a:extLst>
          </p:cNvPr>
          <p:cNvSpPr>
            <a:spLocks noGrp="1"/>
          </p:cNvSpPr>
          <p:nvPr>
            <p:ph type="sldNum" sz="quarter" idx="10"/>
          </p:nvPr>
        </p:nvSpPr>
        <p:spPr/>
        <p:txBody>
          <a:bodyPr/>
          <a:lstStyle/>
          <a:p>
            <a:fld id="{3F0FFB1E-E4F6-4A73-B765-C3524EB3C4C3}" type="slidenum">
              <a:rPr lang="pt-BR" smtClean="0"/>
              <a:pPr/>
              <a:t>30</a:t>
            </a:fld>
            <a:endParaRPr lang="pt-BR"/>
          </a:p>
        </p:txBody>
      </p:sp>
    </p:spTree>
    <p:extLst>
      <p:ext uri="{BB962C8B-B14F-4D97-AF65-F5344CB8AC3E}">
        <p14:creationId xmlns:p14="http://schemas.microsoft.com/office/powerpoint/2010/main" val="127300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267BB-9D66-65CF-20C4-D915469E26A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C488BAD-6F8E-D46D-954A-97D762326E4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6A029C9-B5CB-9761-8C62-DB6C5A2EB1C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36036C0-A235-FAF8-17C0-E520DD384CEB}"/>
              </a:ext>
            </a:extLst>
          </p:cNvPr>
          <p:cNvSpPr>
            <a:spLocks noGrp="1"/>
          </p:cNvSpPr>
          <p:nvPr>
            <p:ph type="sldNum" sz="quarter" idx="10"/>
          </p:nvPr>
        </p:nvSpPr>
        <p:spPr/>
        <p:txBody>
          <a:bodyPr/>
          <a:lstStyle/>
          <a:p>
            <a:fld id="{3F0FFB1E-E4F6-4A73-B765-C3524EB3C4C3}" type="slidenum">
              <a:rPr lang="pt-BR" smtClean="0"/>
              <a:pPr/>
              <a:t>31</a:t>
            </a:fld>
            <a:endParaRPr lang="pt-BR"/>
          </a:p>
        </p:txBody>
      </p:sp>
    </p:spTree>
    <p:extLst>
      <p:ext uri="{BB962C8B-B14F-4D97-AF65-F5344CB8AC3E}">
        <p14:creationId xmlns:p14="http://schemas.microsoft.com/office/powerpoint/2010/main" val="1750118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7E108-FF9A-A14A-4E62-FB1F23EC32F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2D3904D-2E04-E5A7-D95E-9F1DE3366F9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25AD6D6-CEF7-FAC7-94FD-E2F7C1CC7CF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9F79AE0-CF9F-20A1-8559-C332B3BA168D}"/>
              </a:ext>
            </a:extLst>
          </p:cNvPr>
          <p:cNvSpPr>
            <a:spLocks noGrp="1"/>
          </p:cNvSpPr>
          <p:nvPr>
            <p:ph type="sldNum" sz="quarter" idx="10"/>
          </p:nvPr>
        </p:nvSpPr>
        <p:spPr/>
        <p:txBody>
          <a:bodyPr/>
          <a:lstStyle/>
          <a:p>
            <a:fld id="{3F0FFB1E-E4F6-4A73-B765-C3524EB3C4C3}" type="slidenum">
              <a:rPr lang="pt-BR" smtClean="0"/>
              <a:pPr/>
              <a:t>32</a:t>
            </a:fld>
            <a:endParaRPr lang="pt-BR"/>
          </a:p>
        </p:txBody>
      </p:sp>
    </p:spTree>
    <p:extLst>
      <p:ext uri="{BB962C8B-B14F-4D97-AF65-F5344CB8AC3E}">
        <p14:creationId xmlns:p14="http://schemas.microsoft.com/office/powerpoint/2010/main" val="343183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839F3-8FDB-75F2-6EA2-93617D41E1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85622E5-A184-1F0F-2877-571C1042C7A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CEC534F-9115-0F53-DE78-5136A551ED7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F6F6500-941C-E66F-8F70-0C02E71E7F1E}"/>
              </a:ext>
            </a:extLst>
          </p:cNvPr>
          <p:cNvSpPr>
            <a:spLocks noGrp="1"/>
          </p:cNvSpPr>
          <p:nvPr>
            <p:ph type="sldNum" sz="quarter" idx="10"/>
          </p:nvPr>
        </p:nvSpPr>
        <p:spPr/>
        <p:txBody>
          <a:bodyPr/>
          <a:lstStyle/>
          <a:p>
            <a:fld id="{3F0FFB1E-E4F6-4A73-B765-C3524EB3C4C3}" type="slidenum">
              <a:rPr lang="pt-BR" smtClean="0"/>
              <a:pPr/>
              <a:t>33</a:t>
            </a:fld>
            <a:endParaRPr lang="pt-BR"/>
          </a:p>
        </p:txBody>
      </p:sp>
    </p:spTree>
    <p:extLst>
      <p:ext uri="{BB962C8B-B14F-4D97-AF65-F5344CB8AC3E}">
        <p14:creationId xmlns:p14="http://schemas.microsoft.com/office/powerpoint/2010/main" val="3049453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2F726-3DE4-953A-9CCB-BC47CC431FE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05309CD-4201-3663-F79C-E133BBF69E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F9B5163-0E48-D757-DC72-FC2210876A55}"/>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0ADA3C4-FE03-6783-ABDD-D2ECFC3850BC}"/>
              </a:ext>
            </a:extLst>
          </p:cNvPr>
          <p:cNvSpPr>
            <a:spLocks noGrp="1"/>
          </p:cNvSpPr>
          <p:nvPr>
            <p:ph type="sldNum" sz="quarter" idx="10"/>
          </p:nvPr>
        </p:nvSpPr>
        <p:spPr/>
        <p:txBody>
          <a:bodyPr/>
          <a:lstStyle/>
          <a:p>
            <a:fld id="{3F0FFB1E-E4F6-4A73-B765-C3524EB3C4C3}" type="slidenum">
              <a:rPr lang="pt-BR" smtClean="0"/>
              <a:pPr/>
              <a:t>34</a:t>
            </a:fld>
            <a:endParaRPr lang="pt-BR"/>
          </a:p>
        </p:txBody>
      </p:sp>
    </p:spTree>
    <p:extLst>
      <p:ext uri="{BB962C8B-B14F-4D97-AF65-F5344CB8AC3E}">
        <p14:creationId xmlns:p14="http://schemas.microsoft.com/office/powerpoint/2010/main" val="349285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01582-E28A-DFC4-929C-41353255446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BA4095E-9FC1-31D4-EC64-A8CD93A4E52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B463AA0-E83E-94C9-D549-073E6847F94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FE40CA96-C5CC-7368-E764-A0F1578C76EA}"/>
              </a:ext>
            </a:extLst>
          </p:cNvPr>
          <p:cNvSpPr>
            <a:spLocks noGrp="1"/>
          </p:cNvSpPr>
          <p:nvPr>
            <p:ph type="sldNum" sz="quarter" idx="10"/>
          </p:nvPr>
        </p:nvSpPr>
        <p:spPr/>
        <p:txBody>
          <a:bodyPr/>
          <a:lstStyle/>
          <a:p>
            <a:fld id="{3F0FFB1E-E4F6-4A73-B765-C3524EB3C4C3}" type="slidenum">
              <a:rPr lang="pt-BR" smtClean="0"/>
              <a:pPr/>
              <a:t>35</a:t>
            </a:fld>
            <a:endParaRPr lang="pt-BR"/>
          </a:p>
        </p:txBody>
      </p:sp>
    </p:spTree>
    <p:extLst>
      <p:ext uri="{BB962C8B-B14F-4D97-AF65-F5344CB8AC3E}">
        <p14:creationId xmlns:p14="http://schemas.microsoft.com/office/powerpoint/2010/main" val="336136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A5CD1-9EA1-1964-EF14-4BF35C8D552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7140A78-CEAC-D1B6-EC59-AEE52C3838D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BD044C5-1289-9FDA-86C4-ECA9FEABCA1D}"/>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B950CBF-E378-B207-4185-561F941378FF}"/>
              </a:ext>
            </a:extLst>
          </p:cNvPr>
          <p:cNvSpPr>
            <a:spLocks noGrp="1"/>
          </p:cNvSpPr>
          <p:nvPr>
            <p:ph type="sldNum" sz="quarter" idx="10"/>
          </p:nvPr>
        </p:nvSpPr>
        <p:spPr/>
        <p:txBody>
          <a:bodyPr/>
          <a:lstStyle/>
          <a:p>
            <a:fld id="{3F0FFB1E-E4F6-4A73-B765-C3524EB3C4C3}" type="slidenum">
              <a:rPr lang="pt-BR" smtClean="0"/>
              <a:pPr/>
              <a:t>9</a:t>
            </a:fld>
            <a:endParaRPr lang="pt-BR"/>
          </a:p>
        </p:txBody>
      </p:sp>
    </p:spTree>
    <p:extLst>
      <p:ext uri="{BB962C8B-B14F-4D97-AF65-F5344CB8AC3E}">
        <p14:creationId xmlns:p14="http://schemas.microsoft.com/office/powerpoint/2010/main" val="427718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4007-462F-9933-91E6-4AACD853F9A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6412F63-6B18-E011-BA44-EF918A85D19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E94EB54-F6DE-4F69-F2BE-8F6CBC75E67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4E5031D-A79A-0596-0B6D-9F10D9B05B83}"/>
              </a:ext>
            </a:extLst>
          </p:cNvPr>
          <p:cNvSpPr>
            <a:spLocks noGrp="1"/>
          </p:cNvSpPr>
          <p:nvPr>
            <p:ph type="sldNum" sz="quarter" idx="10"/>
          </p:nvPr>
        </p:nvSpPr>
        <p:spPr/>
        <p:txBody>
          <a:bodyPr/>
          <a:lstStyle/>
          <a:p>
            <a:fld id="{3F0FFB1E-E4F6-4A73-B765-C3524EB3C4C3}" type="slidenum">
              <a:rPr lang="pt-BR" smtClean="0"/>
              <a:pPr/>
              <a:t>36</a:t>
            </a:fld>
            <a:endParaRPr lang="pt-BR"/>
          </a:p>
        </p:txBody>
      </p:sp>
    </p:spTree>
    <p:extLst>
      <p:ext uri="{BB962C8B-B14F-4D97-AF65-F5344CB8AC3E}">
        <p14:creationId xmlns:p14="http://schemas.microsoft.com/office/powerpoint/2010/main" val="2360219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3520D-677F-EEEC-A5ED-AA1962B3D60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6A311AF-D41F-10E1-59C0-B2B62B22C14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79D0E6A-4648-D15A-63C5-0204029113A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860968D-A112-8634-1100-BF3ACAB85E60}"/>
              </a:ext>
            </a:extLst>
          </p:cNvPr>
          <p:cNvSpPr>
            <a:spLocks noGrp="1"/>
          </p:cNvSpPr>
          <p:nvPr>
            <p:ph type="sldNum" sz="quarter" idx="10"/>
          </p:nvPr>
        </p:nvSpPr>
        <p:spPr/>
        <p:txBody>
          <a:bodyPr/>
          <a:lstStyle/>
          <a:p>
            <a:fld id="{3F0FFB1E-E4F6-4A73-B765-C3524EB3C4C3}" type="slidenum">
              <a:rPr lang="pt-BR" smtClean="0"/>
              <a:pPr/>
              <a:t>37</a:t>
            </a:fld>
            <a:endParaRPr lang="pt-BR"/>
          </a:p>
        </p:txBody>
      </p:sp>
    </p:spTree>
    <p:extLst>
      <p:ext uri="{BB962C8B-B14F-4D97-AF65-F5344CB8AC3E}">
        <p14:creationId xmlns:p14="http://schemas.microsoft.com/office/powerpoint/2010/main" val="1926850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EFDE1-5777-17B3-93DB-AD3203AA76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033B71B-182A-05DA-30B1-0DF59C7E90D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D8D7E55-A67E-CDAA-640A-CB0D8CF5DE2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B44713B-F7D6-B87E-5CD3-FC1EEC1A34B3}"/>
              </a:ext>
            </a:extLst>
          </p:cNvPr>
          <p:cNvSpPr>
            <a:spLocks noGrp="1"/>
          </p:cNvSpPr>
          <p:nvPr>
            <p:ph type="sldNum" sz="quarter" idx="10"/>
          </p:nvPr>
        </p:nvSpPr>
        <p:spPr/>
        <p:txBody>
          <a:bodyPr/>
          <a:lstStyle/>
          <a:p>
            <a:fld id="{3F0FFB1E-E4F6-4A73-B765-C3524EB3C4C3}" type="slidenum">
              <a:rPr lang="pt-BR" smtClean="0"/>
              <a:pPr/>
              <a:t>38</a:t>
            </a:fld>
            <a:endParaRPr lang="pt-BR"/>
          </a:p>
        </p:txBody>
      </p:sp>
    </p:spTree>
    <p:extLst>
      <p:ext uri="{BB962C8B-B14F-4D97-AF65-F5344CB8AC3E}">
        <p14:creationId xmlns:p14="http://schemas.microsoft.com/office/powerpoint/2010/main" val="3619053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7371-EF53-2296-7444-6BD2E94CACD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F33EDA1-73C3-55F1-D0F6-1BAC2CAC468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A9D6A76-021C-6E4C-BA10-6F0C215E34B7}"/>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4912A47-C1B1-D97F-29E7-2288FE2E1914}"/>
              </a:ext>
            </a:extLst>
          </p:cNvPr>
          <p:cNvSpPr>
            <a:spLocks noGrp="1"/>
          </p:cNvSpPr>
          <p:nvPr>
            <p:ph type="sldNum" sz="quarter" idx="10"/>
          </p:nvPr>
        </p:nvSpPr>
        <p:spPr/>
        <p:txBody>
          <a:bodyPr/>
          <a:lstStyle/>
          <a:p>
            <a:fld id="{3F0FFB1E-E4F6-4A73-B765-C3524EB3C4C3}" type="slidenum">
              <a:rPr lang="pt-BR" smtClean="0"/>
              <a:pPr/>
              <a:t>39</a:t>
            </a:fld>
            <a:endParaRPr lang="pt-BR"/>
          </a:p>
        </p:txBody>
      </p:sp>
    </p:spTree>
    <p:extLst>
      <p:ext uri="{BB962C8B-B14F-4D97-AF65-F5344CB8AC3E}">
        <p14:creationId xmlns:p14="http://schemas.microsoft.com/office/powerpoint/2010/main" val="2924536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53B49-4E88-0173-8B27-AE089DEB30D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4A5755C-116C-E458-4ADC-BFD4969623F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66AE388-9C56-4C3E-CC29-698050F809A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D839AAB-ADFF-8CC8-E927-62DB47564065}"/>
              </a:ext>
            </a:extLst>
          </p:cNvPr>
          <p:cNvSpPr>
            <a:spLocks noGrp="1"/>
          </p:cNvSpPr>
          <p:nvPr>
            <p:ph type="sldNum" sz="quarter" idx="10"/>
          </p:nvPr>
        </p:nvSpPr>
        <p:spPr/>
        <p:txBody>
          <a:bodyPr/>
          <a:lstStyle/>
          <a:p>
            <a:fld id="{3F0FFB1E-E4F6-4A73-B765-C3524EB3C4C3}" type="slidenum">
              <a:rPr lang="pt-BR" smtClean="0"/>
              <a:pPr/>
              <a:t>40</a:t>
            </a:fld>
            <a:endParaRPr lang="pt-BR"/>
          </a:p>
        </p:txBody>
      </p:sp>
    </p:spTree>
    <p:extLst>
      <p:ext uri="{BB962C8B-B14F-4D97-AF65-F5344CB8AC3E}">
        <p14:creationId xmlns:p14="http://schemas.microsoft.com/office/powerpoint/2010/main" val="3966940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A76DD-A335-950A-9190-69749D55BEA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4FC119F-6FFB-F1A6-42B2-9D7DD8043C6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C16FCB1-FADB-997F-F766-2B9F3DB32DE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133C2C0-58F1-F25A-F4EC-1F28FA4796FD}"/>
              </a:ext>
            </a:extLst>
          </p:cNvPr>
          <p:cNvSpPr>
            <a:spLocks noGrp="1"/>
          </p:cNvSpPr>
          <p:nvPr>
            <p:ph type="sldNum" sz="quarter" idx="10"/>
          </p:nvPr>
        </p:nvSpPr>
        <p:spPr/>
        <p:txBody>
          <a:bodyPr/>
          <a:lstStyle/>
          <a:p>
            <a:fld id="{3F0FFB1E-E4F6-4A73-B765-C3524EB3C4C3}" type="slidenum">
              <a:rPr lang="pt-BR" smtClean="0"/>
              <a:pPr/>
              <a:t>41</a:t>
            </a:fld>
            <a:endParaRPr lang="pt-BR"/>
          </a:p>
        </p:txBody>
      </p:sp>
    </p:spTree>
    <p:extLst>
      <p:ext uri="{BB962C8B-B14F-4D97-AF65-F5344CB8AC3E}">
        <p14:creationId xmlns:p14="http://schemas.microsoft.com/office/powerpoint/2010/main" val="224055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C4C87-B6C5-7F71-9952-06404938302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CC3F89B-F276-9372-7F93-BC83AABA7F9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E9594E5-840D-3F5D-6920-FC32CB9A4CD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F62E113-EFCA-D14C-DD99-44E3DA4133AA}"/>
              </a:ext>
            </a:extLst>
          </p:cNvPr>
          <p:cNvSpPr>
            <a:spLocks noGrp="1"/>
          </p:cNvSpPr>
          <p:nvPr>
            <p:ph type="sldNum" sz="quarter" idx="10"/>
          </p:nvPr>
        </p:nvSpPr>
        <p:spPr/>
        <p:txBody>
          <a:bodyPr/>
          <a:lstStyle/>
          <a:p>
            <a:fld id="{3F0FFB1E-E4F6-4A73-B765-C3524EB3C4C3}" type="slidenum">
              <a:rPr lang="pt-BR" smtClean="0"/>
              <a:pPr/>
              <a:t>42</a:t>
            </a:fld>
            <a:endParaRPr lang="pt-BR"/>
          </a:p>
        </p:txBody>
      </p:sp>
    </p:spTree>
    <p:extLst>
      <p:ext uri="{BB962C8B-B14F-4D97-AF65-F5344CB8AC3E}">
        <p14:creationId xmlns:p14="http://schemas.microsoft.com/office/powerpoint/2010/main" val="4020526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148EB-5B4B-9BCD-D64D-D8A01A4A53B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B21E934-D445-94B1-8E39-B39ABF42F90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C8F5CC8-850E-9672-EE3C-823B2A16DC9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BA10959-E6CD-5835-E9B4-A5DC32824D43}"/>
              </a:ext>
            </a:extLst>
          </p:cNvPr>
          <p:cNvSpPr>
            <a:spLocks noGrp="1"/>
          </p:cNvSpPr>
          <p:nvPr>
            <p:ph type="sldNum" sz="quarter" idx="10"/>
          </p:nvPr>
        </p:nvSpPr>
        <p:spPr/>
        <p:txBody>
          <a:bodyPr/>
          <a:lstStyle/>
          <a:p>
            <a:fld id="{3F0FFB1E-E4F6-4A73-B765-C3524EB3C4C3}" type="slidenum">
              <a:rPr lang="pt-BR" smtClean="0"/>
              <a:pPr/>
              <a:t>43</a:t>
            </a:fld>
            <a:endParaRPr lang="pt-BR"/>
          </a:p>
        </p:txBody>
      </p:sp>
    </p:spTree>
    <p:extLst>
      <p:ext uri="{BB962C8B-B14F-4D97-AF65-F5344CB8AC3E}">
        <p14:creationId xmlns:p14="http://schemas.microsoft.com/office/powerpoint/2010/main" val="3426750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1675-8D1A-971E-7F51-B17D6675210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669897D-B058-1E30-D319-0EA8066EF65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8D8BC3-5617-27BB-752D-72D5A61EE458}"/>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B90A0FE-CFE4-89FE-11B9-F37984F0961B}"/>
              </a:ext>
            </a:extLst>
          </p:cNvPr>
          <p:cNvSpPr>
            <a:spLocks noGrp="1"/>
          </p:cNvSpPr>
          <p:nvPr>
            <p:ph type="sldNum" sz="quarter" idx="10"/>
          </p:nvPr>
        </p:nvSpPr>
        <p:spPr/>
        <p:txBody>
          <a:bodyPr/>
          <a:lstStyle/>
          <a:p>
            <a:fld id="{3F0FFB1E-E4F6-4A73-B765-C3524EB3C4C3}" type="slidenum">
              <a:rPr lang="pt-BR" smtClean="0"/>
              <a:pPr/>
              <a:t>44</a:t>
            </a:fld>
            <a:endParaRPr lang="pt-BR"/>
          </a:p>
        </p:txBody>
      </p:sp>
    </p:spTree>
    <p:extLst>
      <p:ext uri="{BB962C8B-B14F-4D97-AF65-F5344CB8AC3E}">
        <p14:creationId xmlns:p14="http://schemas.microsoft.com/office/powerpoint/2010/main" val="3499723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92DC-6BAE-D813-D5AC-55D315628D7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823B58E-19E5-8BDA-9A91-42BEC2798A0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3E7FA83-D2D5-3036-4334-2909108058F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ACDA2F0-8147-7B57-8292-70C7355E5E6F}"/>
              </a:ext>
            </a:extLst>
          </p:cNvPr>
          <p:cNvSpPr>
            <a:spLocks noGrp="1"/>
          </p:cNvSpPr>
          <p:nvPr>
            <p:ph type="sldNum" sz="quarter" idx="10"/>
          </p:nvPr>
        </p:nvSpPr>
        <p:spPr/>
        <p:txBody>
          <a:bodyPr/>
          <a:lstStyle/>
          <a:p>
            <a:fld id="{3F0FFB1E-E4F6-4A73-B765-C3524EB3C4C3}" type="slidenum">
              <a:rPr lang="pt-BR" smtClean="0"/>
              <a:pPr/>
              <a:t>45</a:t>
            </a:fld>
            <a:endParaRPr lang="pt-BR"/>
          </a:p>
        </p:txBody>
      </p:sp>
    </p:spTree>
    <p:extLst>
      <p:ext uri="{BB962C8B-B14F-4D97-AF65-F5344CB8AC3E}">
        <p14:creationId xmlns:p14="http://schemas.microsoft.com/office/powerpoint/2010/main" val="278107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ED547-4802-EB47-BB9A-472D29C86F2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8C92206-B1A6-45E8-4035-C9F7F58EB31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6AACAD1F-683E-B1CF-2E42-7CB92BE6725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E7BBF41D-FFA2-5E4E-4831-3FDF4A7E565C}"/>
              </a:ext>
            </a:extLst>
          </p:cNvPr>
          <p:cNvSpPr>
            <a:spLocks noGrp="1"/>
          </p:cNvSpPr>
          <p:nvPr>
            <p:ph type="sldNum" sz="quarter" idx="10"/>
          </p:nvPr>
        </p:nvSpPr>
        <p:spPr/>
        <p:txBody>
          <a:bodyPr/>
          <a:lstStyle/>
          <a:p>
            <a:fld id="{3F0FFB1E-E4F6-4A73-B765-C3524EB3C4C3}" type="slidenum">
              <a:rPr lang="pt-BR" smtClean="0"/>
              <a:pPr/>
              <a:t>10</a:t>
            </a:fld>
            <a:endParaRPr lang="pt-BR"/>
          </a:p>
        </p:txBody>
      </p:sp>
    </p:spTree>
    <p:extLst>
      <p:ext uri="{BB962C8B-B14F-4D97-AF65-F5344CB8AC3E}">
        <p14:creationId xmlns:p14="http://schemas.microsoft.com/office/powerpoint/2010/main" val="4264177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928EB-A3DF-AAD0-0285-2A7532E1508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628AC74-9A70-FF8D-D380-4543C168CE4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2BAA2C7-B475-B93D-7E82-0067E92C70A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9D47F168-B66D-A37F-CC8D-1C67FD088244}"/>
              </a:ext>
            </a:extLst>
          </p:cNvPr>
          <p:cNvSpPr>
            <a:spLocks noGrp="1"/>
          </p:cNvSpPr>
          <p:nvPr>
            <p:ph type="sldNum" sz="quarter" idx="10"/>
          </p:nvPr>
        </p:nvSpPr>
        <p:spPr/>
        <p:txBody>
          <a:bodyPr/>
          <a:lstStyle/>
          <a:p>
            <a:fld id="{3F0FFB1E-E4F6-4A73-B765-C3524EB3C4C3}" type="slidenum">
              <a:rPr lang="pt-BR" smtClean="0"/>
              <a:pPr/>
              <a:t>46</a:t>
            </a:fld>
            <a:endParaRPr lang="pt-BR"/>
          </a:p>
        </p:txBody>
      </p:sp>
    </p:spTree>
    <p:extLst>
      <p:ext uri="{BB962C8B-B14F-4D97-AF65-F5344CB8AC3E}">
        <p14:creationId xmlns:p14="http://schemas.microsoft.com/office/powerpoint/2010/main" val="802141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A0483-7224-7D3D-5914-8AA848DB484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4B12884-E65C-4469-2EC4-9219A599836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7FD58E1-6950-7F4A-07FA-3B49D6BE707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6A15CFF2-D229-7FAC-99C0-55D083B99F24}"/>
              </a:ext>
            </a:extLst>
          </p:cNvPr>
          <p:cNvSpPr>
            <a:spLocks noGrp="1"/>
          </p:cNvSpPr>
          <p:nvPr>
            <p:ph type="sldNum" sz="quarter" idx="10"/>
          </p:nvPr>
        </p:nvSpPr>
        <p:spPr/>
        <p:txBody>
          <a:bodyPr/>
          <a:lstStyle/>
          <a:p>
            <a:fld id="{3F0FFB1E-E4F6-4A73-B765-C3524EB3C4C3}" type="slidenum">
              <a:rPr lang="pt-BR" smtClean="0"/>
              <a:pPr/>
              <a:t>47</a:t>
            </a:fld>
            <a:endParaRPr lang="pt-BR"/>
          </a:p>
        </p:txBody>
      </p:sp>
    </p:spTree>
    <p:extLst>
      <p:ext uri="{BB962C8B-B14F-4D97-AF65-F5344CB8AC3E}">
        <p14:creationId xmlns:p14="http://schemas.microsoft.com/office/powerpoint/2010/main" val="1206416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CADDA-3464-E4F7-CE2D-5DCAB6A6082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A5BF6D-BD9B-31B0-9B65-C2741B0BE281}"/>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A83A475-C0CD-B8EF-25F8-541A359A5B76}"/>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A9DAD95-EA7F-9586-E8F5-13DEAC101D02}"/>
              </a:ext>
            </a:extLst>
          </p:cNvPr>
          <p:cNvSpPr>
            <a:spLocks noGrp="1"/>
          </p:cNvSpPr>
          <p:nvPr>
            <p:ph type="sldNum" sz="quarter" idx="10"/>
          </p:nvPr>
        </p:nvSpPr>
        <p:spPr/>
        <p:txBody>
          <a:bodyPr/>
          <a:lstStyle/>
          <a:p>
            <a:fld id="{3F0FFB1E-E4F6-4A73-B765-C3524EB3C4C3}" type="slidenum">
              <a:rPr lang="pt-BR" smtClean="0"/>
              <a:pPr/>
              <a:t>48</a:t>
            </a:fld>
            <a:endParaRPr lang="pt-BR"/>
          </a:p>
        </p:txBody>
      </p:sp>
    </p:spTree>
    <p:extLst>
      <p:ext uri="{BB962C8B-B14F-4D97-AF65-F5344CB8AC3E}">
        <p14:creationId xmlns:p14="http://schemas.microsoft.com/office/powerpoint/2010/main" val="3294547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A2732-36F9-3239-48CF-E3C2C34730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23E6AD7-177C-50FA-BBC8-FEC9DF6D596F}"/>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15462E5-37EC-3E24-256C-DD719C0D2A83}"/>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039F888C-D4BC-FCB5-2BC5-C43C5C6076C4}"/>
              </a:ext>
            </a:extLst>
          </p:cNvPr>
          <p:cNvSpPr>
            <a:spLocks noGrp="1"/>
          </p:cNvSpPr>
          <p:nvPr>
            <p:ph type="sldNum" sz="quarter" idx="10"/>
          </p:nvPr>
        </p:nvSpPr>
        <p:spPr/>
        <p:txBody>
          <a:bodyPr/>
          <a:lstStyle/>
          <a:p>
            <a:fld id="{3F0FFB1E-E4F6-4A73-B765-C3524EB3C4C3}" type="slidenum">
              <a:rPr lang="pt-BR" smtClean="0"/>
              <a:pPr/>
              <a:t>49</a:t>
            </a:fld>
            <a:endParaRPr lang="pt-BR"/>
          </a:p>
        </p:txBody>
      </p:sp>
    </p:spTree>
    <p:extLst>
      <p:ext uri="{BB962C8B-B14F-4D97-AF65-F5344CB8AC3E}">
        <p14:creationId xmlns:p14="http://schemas.microsoft.com/office/powerpoint/2010/main" val="2813563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589DD-440A-6CBA-45AE-BAF37B21139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782196B-8233-3DD3-DD31-BD907FD4A6B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044944D-EE8D-D35D-C07B-08FF423B2B1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E9D96BA-807D-C1B6-AD63-674B22B6F86D}"/>
              </a:ext>
            </a:extLst>
          </p:cNvPr>
          <p:cNvSpPr>
            <a:spLocks noGrp="1"/>
          </p:cNvSpPr>
          <p:nvPr>
            <p:ph type="sldNum" sz="quarter" idx="10"/>
          </p:nvPr>
        </p:nvSpPr>
        <p:spPr/>
        <p:txBody>
          <a:bodyPr/>
          <a:lstStyle/>
          <a:p>
            <a:fld id="{3F0FFB1E-E4F6-4A73-B765-C3524EB3C4C3}" type="slidenum">
              <a:rPr lang="pt-BR" smtClean="0"/>
              <a:pPr/>
              <a:t>50</a:t>
            </a:fld>
            <a:endParaRPr lang="pt-BR"/>
          </a:p>
        </p:txBody>
      </p:sp>
    </p:spTree>
    <p:extLst>
      <p:ext uri="{BB962C8B-B14F-4D97-AF65-F5344CB8AC3E}">
        <p14:creationId xmlns:p14="http://schemas.microsoft.com/office/powerpoint/2010/main" val="4042914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9754D-30EE-AE40-695F-566D383472C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FFE683E-2535-3CEE-F3AF-E5EF5683A34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D4C477C-4E53-2952-6383-32A4933177CB}"/>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9322FB6-6735-E23D-FE32-714885359541}"/>
              </a:ext>
            </a:extLst>
          </p:cNvPr>
          <p:cNvSpPr>
            <a:spLocks noGrp="1"/>
          </p:cNvSpPr>
          <p:nvPr>
            <p:ph type="sldNum" sz="quarter" idx="10"/>
          </p:nvPr>
        </p:nvSpPr>
        <p:spPr/>
        <p:txBody>
          <a:bodyPr/>
          <a:lstStyle/>
          <a:p>
            <a:fld id="{3F0FFB1E-E4F6-4A73-B765-C3524EB3C4C3}" type="slidenum">
              <a:rPr lang="pt-BR" smtClean="0"/>
              <a:pPr/>
              <a:t>51</a:t>
            </a:fld>
            <a:endParaRPr lang="pt-BR"/>
          </a:p>
        </p:txBody>
      </p:sp>
    </p:spTree>
    <p:extLst>
      <p:ext uri="{BB962C8B-B14F-4D97-AF65-F5344CB8AC3E}">
        <p14:creationId xmlns:p14="http://schemas.microsoft.com/office/powerpoint/2010/main" val="475644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8EB5-785D-5357-3AAF-65192E7A23A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31B5272-670E-445E-87C9-26FC213D12C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B9DA3F9-92D8-6F49-92F7-ACE76F85F791}"/>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CF1C6A97-24BF-E5DA-092B-AA3BFEB1AAA8}"/>
              </a:ext>
            </a:extLst>
          </p:cNvPr>
          <p:cNvSpPr>
            <a:spLocks noGrp="1"/>
          </p:cNvSpPr>
          <p:nvPr>
            <p:ph type="sldNum" sz="quarter" idx="10"/>
          </p:nvPr>
        </p:nvSpPr>
        <p:spPr/>
        <p:txBody>
          <a:bodyPr/>
          <a:lstStyle/>
          <a:p>
            <a:fld id="{3F0FFB1E-E4F6-4A73-B765-C3524EB3C4C3}" type="slidenum">
              <a:rPr lang="pt-BR" smtClean="0"/>
              <a:pPr/>
              <a:t>52</a:t>
            </a:fld>
            <a:endParaRPr lang="pt-BR"/>
          </a:p>
        </p:txBody>
      </p:sp>
    </p:spTree>
    <p:extLst>
      <p:ext uri="{BB962C8B-B14F-4D97-AF65-F5344CB8AC3E}">
        <p14:creationId xmlns:p14="http://schemas.microsoft.com/office/powerpoint/2010/main" val="226269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973C1-40DA-57C2-D830-E7FE9AF1A47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81A730-D3A8-1E1A-E742-6EE2157B675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C547FD0D-68B8-50F7-D038-5E287CA7839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A31A0E4-056C-8D92-A7A1-6296ACF850C5}"/>
              </a:ext>
            </a:extLst>
          </p:cNvPr>
          <p:cNvSpPr>
            <a:spLocks noGrp="1"/>
          </p:cNvSpPr>
          <p:nvPr>
            <p:ph type="sldNum" sz="quarter" idx="10"/>
          </p:nvPr>
        </p:nvSpPr>
        <p:spPr/>
        <p:txBody>
          <a:bodyPr/>
          <a:lstStyle/>
          <a:p>
            <a:fld id="{3F0FFB1E-E4F6-4A73-B765-C3524EB3C4C3}" type="slidenum">
              <a:rPr lang="pt-BR" smtClean="0"/>
              <a:pPr/>
              <a:t>11</a:t>
            </a:fld>
            <a:endParaRPr lang="pt-BR"/>
          </a:p>
        </p:txBody>
      </p:sp>
    </p:spTree>
    <p:extLst>
      <p:ext uri="{BB962C8B-B14F-4D97-AF65-F5344CB8AC3E}">
        <p14:creationId xmlns:p14="http://schemas.microsoft.com/office/powerpoint/2010/main" val="333207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60B7-181C-024B-52CB-463028770DE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71055F6-9E49-0A68-1A37-7CE6B0DB2AB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D4B17147-4A00-1E67-6330-DCAC02E1221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34029FCE-16FB-6699-FFFE-1B7BE9A180D4}"/>
              </a:ext>
            </a:extLst>
          </p:cNvPr>
          <p:cNvSpPr>
            <a:spLocks noGrp="1"/>
          </p:cNvSpPr>
          <p:nvPr>
            <p:ph type="sldNum" sz="quarter" idx="10"/>
          </p:nvPr>
        </p:nvSpPr>
        <p:spPr/>
        <p:txBody>
          <a:bodyPr/>
          <a:lstStyle/>
          <a:p>
            <a:fld id="{3F0FFB1E-E4F6-4A73-B765-C3524EB3C4C3}" type="slidenum">
              <a:rPr lang="pt-BR" smtClean="0"/>
              <a:pPr/>
              <a:t>12</a:t>
            </a:fld>
            <a:endParaRPr lang="pt-BR"/>
          </a:p>
        </p:txBody>
      </p:sp>
    </p:spTree>
    <p:extLst>
      <p:ext uri="{BB962C8B-B14F-4D97-AF65-F5344CB8AC3E}">
        <p14:creationId xmlns:p14="http://schemas.microsoft.com/office/powerpoint/2010/main" val="2540050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0FFB1E-E4F6-4A73-B765-C3524EB3C4C3}" type="slidenum">
              <a:rPr lang="pt-BR" smtClean="0"/>
              <a:pPr/>
              <a:t>13</a:t>
            </a:fld>
            <a:endParaRPr lang="pt-BR"/>
          </a:p>
        </p:txBody>
      </p:sp>
    </p:spTree>
    <p:extLst>
      <p:ext uri="{BB962C8B-B14F-4D97-AF65-F5344CB8AC3E}">
        <p14:creationId xmlns:p14="http://schemas.microsoft.com/office/powerpoint/2010/main" val="266058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C212-1E0A-AFD3-6929-5A508FD27A2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B0F672A-A818-7F35-1A64-159D527BE060}"/>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777EAFD-3015-4C56-9974-30C8A6D5090C}"/>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45EBDF8B-8BED-CF57-B0C1-FD21FF88B8E7}"/>
              </a:ext>
            </a:extLst>
          </p:cNvPr>
          <p:cNvSpPr>
            <a:spLocks noGrp="1"/>
          </p:cNvSpPr>
          <p:nvPr>
            <p:ph type="sldNum" sz="quarter" idx="10"/>
          </p:nvPr>
        </p:nvSpPr>
        <p:spPr/>
        <p:txBody>
          <a:bodyPr/>
          <a:lstStyle/>
          <a:p>
            <a:fld id="{3F0FFB1E-E4F6-4A73-B765-C3524EB3C4C3}" type="slidenum">
              <a:rPr lang="pt-BR" smtClean="0"/>
              <a:pPr/>
              <a:t>14</a:t>
            </a:fld>
            <a:endParaRPr lang="pt-BR"/>
          </a:p>
        </p:txBody>
      </p:sp>
    </p:spTree>
    <p:extLst>
      <p:ext uri="{BB962C8B-B14F-4D97-AF65-F5344CB8AC3E}">
        <p14:creationId xmlns:p14="http://schemas.microsoft.com/office/powerpoint/2010/main" val="123094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CAFAA-09C0-AD05-3BCF-F726A20E406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49A1C02-1E02-1FD7-3477-CB28CB4E9135}"/>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068D15F-4CE9-68B3-7C1D-2ACEA0B4716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2A703F33-FA86-A7C8-E6E4-44912AFFF304}"/>
              </a:ext>
            </a:extLst>
          </p:cNvPr>
          <p:cNvSpPr>
            <a:spLocks noGrp="1"/>
          </p:cNvSpPr>
          <p:nvPr>
            <p:ph type="sldNum" sz="quarter" idx="10"/>
          </p:nvPr>
        </p:nvSpPr>
        <p:spPr/>
        <p:txBody>
          <a:bodyPr/>
          <a:lstStyle/>
          <a:p>
            <a:fld id="{3F0FFB1E-E4F6-4A73-B765-C3524EB3C4C3}" type="slidenum">
              <a:rPr lang="pt-BR" smtClean="0"/>
              <a:pPr/>
              <a:t>15</a:t>
            </a:fld>
            <a:endParaRPr lang="pt-BR"/>
          </a:p>
        </p:txBody>
      </p:sp>
    </p:spTree>
    <p:extLst>
      <p:ext uri="{BB962C8B-B14F-4D97-AF65-F5344CB8AC3E}">
        <p14:creationId xmlns:p14="http://schemas.microsoft.com/office/powerpoint/2010/main" val="136854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519F1065-9BCC-4DF1-BFFB-75595F8700F4}" type="datetimeFigureOut">
              <a:rPr lang="pt-BR" smtClean="0"/>
              <a:pPr/>
              <a:t>26/11/2025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pPr/>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F1065-9BCC-4DF1-BFFB-75595F8700F4}" type="datetimeFigureOut">
              <a:rPr lang="pt-BR" smtClean="0"/>
              <a:pPr/>
              <a:t>26/11/2025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pPr/>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5.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image" Target="../media/image10.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9.xml"/><Relationship Id="rId5" Type="http://schemas.openxmlformats.org/officeDocument/2006/relationships/image" Target="../media/image12.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44.xml"/><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5.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4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0C6FDCD-DFBA-A15E-C8B9-264E3B52A90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5BADECC1-33EC-FE68-7268-E14B47DEF359}"/>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843F0EF4-ECC8-6466-2DAD-DF22E495AC5F}"/>
              </a:ext>
            </a:extLst>
          </p:cNvPr>
          <p:cNvSpPr txBox="1"/>
          <p:nvPr/>
        </p:nvSpPr>
        <p:spPr>
          <a:xfrm>
            <a:off x="1164030" y="991916"/>
            <a:ext cx="8848577" cy="4770537"/>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r>
              <a:rPr lang="pt-BR" sz="2200" dirty="0"/>
              <a:t>O Estatuto dos Servidores Públicos é o conjunto de normas que disciplina a relação jurídica entre o servidor e a Administração Pública. Trata-se de um regime jurídico especial, diferente do vínculo privado, porque:</a:t>
            </a:r>
          </a:p>
          <a:p>
            <a:endParaRPr lang="pt-BR" sz="2200" dirty="0"/>
          </a:p>
          <a:p>
            <a:endParaRPr lang="pt-BR" sz="2200" dirty="0"/>
          </a:p>
          <a:p>
            <a:pPr marL="800100" lvl="1" indent="-342900">
              <a:buFont typeface="Arial" panose="020B0604020202020204" pitchFamily="34" charset="0"/>
              <a:buChar char="•"/>
            </a:pPr>
            <a:r>
              <a:rPr lang="pt-BR" sz="2200" dirty="0"/>
              <a:t>A Administração atua em nome do interesse público;</a:t>
            </a:r>
          </a:p>
          <a:p>
            <a:pPr marL="800100" lvl="1" indent="-342900">
              <a:buFont typeface="Arial" panose="020B0604020202020204" pitchFamily="34" charset="0"/>
              <a:buChar char="•"/>
            </a:pPr>
            <a:r>
              <a:rPr lang="pt-BR" sz="2200" dirty="0"/>
              <a:t>O servidor exerce função estatal e pode impactar bens e direitos da coletividade;</a:t>
            </a:r>
          </a:p>
          <a:p>
            <a:pPr marL="800100" lvl="1" indent="-342900">
              <a:buFont typeface="Arial" panose="020B0604020202020204" pitchFamily="34" charset="0"/>
              <a:buChar char="•"/>
            </a:pPr>
            <a:r>
              <a:rPr lang="pt-BR" sz="2200" dirty="0"/>
              <a:t>Há princípios constitucionais específicos que orientam a conduta administrativa.</a:t>
            </a:r>
          </a:p>
          <a:p>
            <a:pPr algn="just"/>
            <a:endParaRPr lang="pt-BR" noProof="0" dirty="0"/>
          </a:p>
        </p:txBody>
      </p:sp>
    </p:spTree>
    <p:extLst>
      <p:ext uri="{BB962C8B-B14F-4D97-AF65-F5344CB8AC3E}">
        <p14:creationId xmlns:p14="http://schemas.microsoft.com/office/powerpoint/2010/main" val="33887331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97C1BE-2132-A603-FAA3-9E129FDF71A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C0973B4-C7D1-EE41-C801-13E2DD12744F}"/>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B1A60AB4-D392-B11F-118D-C3ED15D32AAF}"/>
              </a:ext>
            </a:extLst>
          </p:cNvPr>
          <p:cNvSpPr txBox="1"/>
          <p:nvPr/>
        </p:nvSpPr>
        <p:spPr>
          <a:xfrm>
            <a:off x="1311423" y="1028345"/>
            <a:ext cx="6955499" cy="1384995"/>
          </a:xfrm>
          <a:prstGeom prst="rect">
            <a:avLst/>
          </a:prstGeom>
          <a:noFill/>
        </p:spPr>
        <p:txBody>
          <a:bodyPr wrap="square">
            <a:spAutoFit/>
          </a:bodyPr>
          <a:lstStyle/>
          <a:p>
            <a:r>
              <a:rPr lang="pt-BR" sz="2200" dirty="0"/>
              <a:t>Qual a finalidade do regime disciplinar?</a:t>
            </a:r>
          </a:p>
          <a:p>
            <a:endParaRPr lang="pt-BR" sz="2200" dirty="0"/>
          </a:p>
          <a:p>
            <a:endParaRPr lang="pt-BR" sz="2200" dirty="0"/>
          </a:p>
          <a:p>
            <a:pPr algn="just"/>
            <a:endParaRPr lang="pt-BR" noProof="0" dirty="0"/>
          </a:p>
        </p:txBody>
      </p:sp>
      <p:graphicFrame>
        <p:nvGraphicFramePr>
          <p:cNvPr id="3" name="Diagrama 2">
            <a:extLst>
              <a:ext uri="{FF2B5EF4-FFF2-40B4-BE49-F238E27FC236}">
                <a16:creationId xmlns:a16="http://schemas.microsoft.com/office/drawing/2014/main" id="{277D77CE-66BE-64A8-1F1A-83BA509122E4}"/>
              </a:ext>
            </a:extLst>
          </p:cNvPr>
          <p:cNvGraphicFramePr/>
          <p:nvPr>
            <p:extLst>
              <p:ext uri="{D42A27DB-BD31-4B8C-83A1-F6EECF244321}">
                <p14:modId xmlns:p14="http://schemas.microsoft.com/office/powerpoint/2010/main" val="2254095192"/>
              </p:ext>
            </p:extLst>
          </p:nvPr>
        </p:nvGraphicFramePr>
        <p:xfrm>
          <a:off x="1399591" y="2052734"/>
          <a:ext cx="9647854" cy="32004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074846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F791DB-8EFC-6940-21CC-7FE8EB6F903F}"/>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6" name="CaixaDeTexto 5">
            <a:extLst>
              <a:ext uri="{FF2B5EF4-FFF2-40B4-BE49-F238E27FC236}">
                <a16:creationId xmlns:a16="http://schemas.microsoft.com/office/drawing/2014/main" id="{BE69125E-75A5-770C-D782-FA3C0BBE18F6}"/>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r>
              <a:rPr lang="pt-BR" sz="2000" b="1" noProof="0" dirty="0"/>
              <a:t>Fundamentos constitucionais</a:t>
            </a:r>
          </a:p>
          <a:p>
            <a:pPr indent="-228600">
              <a:lnSpc>
                <a:spcPct val="90000"/>
              </a:lnSpc>
              <a:buFont typeface="Arial" panose="020B0604020202020204" pitchFamily="34" charset="0"/>
              <a:buChar char="•"/>
            </a:pPr>
            <a:r>
              <a:rPr lang="pt-BR" sz="2000" noProof="0" dirty="0"/>
              <a:t>Princípios aplicáveis (art. 37 da Constituição Federal):</a:t>
            </a:r>
          </a:p>
          <a:p>
            <a:pPr indent="-228600">
              <a:lnSpc>
                <a:spcPct val="90000"/>
              </a:lnSpc>
              <a:spcAft>
                <a:spcPts val="600"/>
              </a:spcAft>
              <a:buFont typeface="Arial" panose="020B0604020202020204" pitchFamily="34" charset="0"/>
              <a:buChar char="•"/>
            </a:pPr>
            <a:endParaRPr lang="pt-BR" sz="2000" noProof="0" dirty="0"/>
          </a:p>
        </p:txBody>
      </p:sp>
      <p:pic>
        <p:nvPicPr>
          <p:cNvPr id="5" name="Imagem 4">
            <a:extLst>
              <a:ext uri="{FF2B5EF4-FFF2-40B4-BE49-F238E27FC236}">
                <a16:creationId xmlns:a16="http://schemas.microsoft.com/office/drawing/2014/main" id="{E6C5F595-5D46-2370-B59C-DF0BEC636DDB}"/>
              </a:ext>
            </a:extLst>
          </p:cNvPr>
          <p:cNvPicPr>
            <a:picLocks noChangeAspect="1"/>
          </p:cNvPicPr>
          <p:nvPr/>
        </p:nvPicPr>
        <p:blipFill>
          <a:blip r:embed="rId4"/>
          <a:stretch>
            <a:fillRect/>
          </a:stretch>
        </p:blipFill>
        <p:spPr>
          <a:xfrm>
            <a:off x="838198" y="2511497"/>
            <a:ext cx="5167185" cy="3531999"/>
          </a:xfrm>
          <a:prstGeom prst="rect">
            <a:avLst/>
          </a:prstGeom>
        </p:spPr>
      </p:pic>
      <p:graphicFrame>
        <p:nvGraphicFramePr>
          <p:cNvPr id="2" name="Tabela 1">
            <a:extLst>
              <a:ext uri="{FF2B5EF4-FFF2-40B4-BE49-F238E27FC236}">
                <a16:creationId xmlns:a16="http://schemas.microsoft.com/office/drawing/2014/main" id="{57C179CF-725C-BD04-9B62-6B8A4943A7B3}"/>
              </a:ext>
            </a:extLst>
          </p:cNvPr>
          <p:cNvGraphicFramePr>
            <a:graphicFrameLocks noGrp="1"/>
          </p:cNvGraphicFramePr>
          <p:nvPr>
            <p:extLst>
              <p:ext uri="{D42A27DB-BD31-4B8C-83A1-F6EECF244321}">
                <p14:modId xmlns:p14="http://schemas.microsoft.com/office/powerpoint/2010/main" val="478667200"/>
              </p:ext>
            </p:extLst>
          </p:nvPr>
        </p:nvGraphicFramePr>
        <p:xfrm>
          <a:off x="6198394" y="2586087"/>
          <a:ext cx="5167186" cy="3898980"/>
        </p:xfrm>
        <a:graphic>
          <a:graphicData uri="http://schemas.openxmlformats.org/drawingml/2006/table">
            <a:tbl>
              <a:tblPr firstRow="1" bandRow="1">
                <a:noFill/>
                <a:tableStyleId>{5C22544A-7EE6-4342-B048-85BDC9FD1C3A}</a:tableStyleId>
              </a:tblPr>
              <a:tblGrid>
                <a:gridCol w="2132183">
                  <a:extLst>
                    <a:ext uri="{9D8B030D-6E8A-4147-A177-3AD203B41FA5}">
                      <a16:colId xmlns:a16="http://schemas.microsoft.com/office/drawing/2014/main" val="658846054"/>
                    </a:ext>
                  </a:extLst>
                </a:gridCol>
                <a:gridCol w="3035003">
                  <a:extLst>
                    <a:ext uri="{9D8B030D-6E8A-4147-A177-3AD203B41FA5}">
                      <a16:colId xmlns:a16="http://schemas.microsoft.com/office/drawing/2014/main" val="1486976508"/>
                    </a:ext>
                  </a:extLst>
                </a:gridCol>
              </a:tblGrid>
              <a:tr h="412118">
                <a:tc>
                  <a:txBody>
                    <a:bodyPr/>
                    <a:lstStyle/>
                    <a:p>
                      <a:pPr algn="ctr" fontAlgn="ctr">
                        <a:buNone/>
                      </a:pPr>
                      <a:r>
                        <a:rPr lang="pt-BR" sz="1600" b="1" u="none" strike="noStrike" noProof="0" dirty="0">
                          <a:solidFill>
                            <a:srgbClr val="FFFFFF"/>
                          </a:solidFill>
                          <a:effectLst/>
                        </a:rPr>
                        <a:t>Princípio</a:t>
                      </a:r>
                      <a:endParaRPr lang="pt-BR" sz="1600" b="1" i="0" u="none" strike="noStrike" noProof="0" dirty="0">
                        <a:solidFill>
                          <a:srgbClr val="FFFFFF"/>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buNone/>
                      </a:pPr>
                      <a:r>
                        <a:rPr lang="pt-BR" sz="1600" b="1" u="none" strike="noStrike" noProof="0" dirty="0">
                          <a:solidFill>
                            <a:srgbClr val="FFFFFF"/>
                          </a:solidFill>
                          <a:effectLst/>
                        </a:rPr>
                        <a:t>Aplicação no regime disciplinar</a:t>
                      </a:r>
                      <a:endParaRPr lang="pt-BR" sz="1600" b="1" i="0" u="none" strike="noStrike" noProof="0" dirty="0">
                        <a:solidFill>
                          <a:srgbClr val="FFFFFF"/>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030853172"/>
                  </a:ext>
                </a:extLst>
              </a:tr>
              <a:tr h="594141">
                <a:tc>
                  <a:txBody>
                    <a:bodyPr/>
                    <a:lstStyle/>
                    <a:p>
                      <a:pPr algn="l" fontAlgn="ctr">
                        <a:buNone/>
                      </a:pPr>
                      <a:r>
                        <a:rPr lang="pt-BR" sz="1600" u="none" strike="noStrike" noProof="0" dirty="0">
                          <a:solidFill>
                            <a:schemeClr val="tx1">
                              <a:lumMod val="85000"/>
                              <a:lumOff val="15000"/>
                            </a:schemeClr>
                          </a:solidFill>
                          <a:effectLst/>
                        </a:rPr>
                        <a:t>Legalidade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O servidor só age dentro da lei; sanção só com fundamento legal</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688790074"/>
                  </a:ext>
                </a:extLst>
              </a:tr>
              <a:tr h="594141">
                <a:tc>
                  <a:txBody>
                    <a:bodyPr/>
                    <a:lstStyle/>
                    <a:p>
                      <a:pPr algn="l" fontAlgn="ctr">
                        <a:buNone/>
                      </a:pPr>
                      <a:r>
                        <a:rPr lang="pt-BR" sz="1600" u="none" strike="noStrike" noProof="0" dirty="0">
                          <a:solidFill>
                            <a:schemeClr val="tx1">
                              <a:lumMod val="85000"/>
                              <a:lumOff val="15000"/>
                            </a:schemeClr>
                          </a:solidFill>
                          <a:effectLst/>
                        </a:rPr>
                        <a:t>Impessoalidade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pt-BR" sz="1600" u="none" strike="noStrike" noProof="0" dirty="0">
                          <a:solidFill>
                            <a:schemeClr val="tx1">
                              <a:lumMod val="85000"/>
                              <a:lumOff val="15000"/>
                            </a:schemeClr>
                          </a:solidFill>
                          <a:effectLst/>
                        </a:rPr>
                        <a:t>Tratamento isonômico, ausência de favorecimentos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831716182"/>
                  </a:ext>
                </a:extLst>
              </a:tr>
              <a:tr h="594141">
                <a:tc>
                  <a:txBody>
                    <a:bodyPr/>
                    <a:lstStyle/>
                    <a:p>
                      <a:pPr algn="l" fontAlgn="ctr">
                        <a:buNone/>
                      </a:pPr>
                      <a:r>
                        <a:rPr lang="pt-BR" sz="1600" u="none" strike="noStrike" noProof="0" dirty="0">
                          <a:solidFill>
                            <a:schemeClr val="tx1">
                              <a:lumMod val="85000"/>
                              <a:lumOff val="15000"/>
                            </a:schemeClr>
                          </a:solidFill>
                          <a:effectLst/>
                        </a:rPr>
                        <a:t>Moralidade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Ato deve ser ético e adequado aos padrões públicos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28640238"/>
                  </a:ext>
                </a:extLst>
              </a:tr>
              <a:tr h="594141">
                <a:tc>
                  <a:txBody>
                    <a:bodyPr/>
                    <a:lstStyle/>
                    <a:p>
                      <a:pPr algn="l" fontAlgn="ctr">
                        <a:buNone/>
                      </a:pPr>
                      <a:r>
                        <a:rPr lang="pt-BR" sz="1600" u="none" strike="noStrike" noProof="0" dirty="0">
                          <a:solidFill>
                            <a:schemeClr val="tx1">
                              <a:lumMod val="85000"/>
                              <a:lumOff val="15000"/>
                            </a:schemeClr>
                          </a:solidFill>
                          <a:effectLst/>
                        </a:rPr>
                        <a:t>Publicidade</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buNone/>
                      </a:pPr>
                      <a:r>
                        <a:rPr lang="pt-BR" sz="1600" u="none" strike="noStrike" noProof="0" dirty="0">
                          <a:solidFill>
                            <a:schemeClr val="tx1">
                              <a:lumMod val="85000"/>
                              <a:lumOff val="15000"/>
                            </a:schemeClr>
                          </a:solidFill>
                          <a:effectLst/>
                        </a:rPr>
                        <a:t>Transparência dos atos, ressalvados sigilos legais</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87483734"/>
                  </a:ext>
                </a:extLst>
              </a:tr>
              <a:tr h="594141">
                <a:tc>
                  <a:txBody>
                    <a:bodyPr/>
                    <a:lstStyle/>
                    <a:p>
                      <a:pPr algn="l" fontAlgn="ctr">
                        <a:buNone/>
                      </a:pPr>
                      <a:r>
                        <a:rPr lang="pt-BR" sz="1600" u="none" strike="noStrike" noProof="0" dirty="0">
                          <a:solidFill>
                            <a:schemeClr val="tx1">
                              <a:lumMod val="85000"/>
                              <a:lumOff val="15000"/>
                            </a:schemeClr>
                          </a:solidFill>
                          <a:effectLst/>
                        </a:rPr>
                        <a:t>Eficiência</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l" fontAlgn="ctr">
                        <a:buNone/>
                      </a:pPr>
                      <a:r>
                        <a:rPr lang="pt-BR" sz="1600" u="none" strike="noStrike" noProof="0" dirty="0">
                          <a:solidFill>
                            <a:schemeClr val="tx1">
                              <a:lumMod val="85000"/>
                              <a:lumOff val="15000"/>
                            </a:schemeClr>
                          </a:solidFill>
                          <a:effectLst/>
                        </a:rPr>
                        <a:t>Atuação com qualidade, presteza e economia</a:t>
                      </a:r>
                      <a:endParaRPr lang="pt-BR" sz="1600" b="0" i="0" u="none" strike="noStrike" noProof="0" dirty="0">
                        <a:solidFill>
                          <a:schemeClr val="tx1">
                            <a:lumMod val="85000"/>
                            <a:lumOff val="15000"/>
                          </a:schemeClr>
                        </a:solidFill>
                        <a:effectLst/>
                        <a:latin typeface="Arial" panose="020B0604020202020204" pitchFamily="34" charset="0"/>
                      </a:endParaRPr>
                    </a:p>
                  </a:txBody>
                  <a:tcPr marL="168992" marR="101395" marT="101395" marB="101395"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685775830"/>
                  </a:ext>
                </a:extLst>
              </a:tr>
            </a:tbl>
          </a:graphicData>
        </a:graphic>
      </p:graphicFrame>
    </p:spTree>
    <p:extLst>
      <p:ext uri="{BB962C8B-B14F-4D97-AF65-F5344CB8AC3E}">
        <p14:creationId xmlns:p14="http://schemas.microsoft.com/office/powerpoint/2010/main" val="104620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60B4417-DC3C-6239-F417-A1CB0D0A1D39}"/>
              </a:ext>
            </a:extLst>
          </p:cNvPr>
          <p:cNvSpPr txBox="1"/>
          <p:nvPr/>
        </p:nvSpPr>
        <p:spPr>
          <a:xfrm>
            <a:off x="1371600" y="942109"/>
            <a:ext cx="10058400" cy="4031873"/>
          </a:xfrm>
          <a:prstGeom prst="rect">
            <a:avLst/>
          </a:prstGeom>
          <a:noFill/>
        </p:spPr>
        <p:txBody>
          <a:bodyPr wrap="square">
            <a:spAutoFit/>
          </a:bodyPr>
          <a:lstStyle/>
          <a:p>
            <a:endParaRPr lang="pt-BR" b="1" dirty="0"/>
          </a:p>
          <a:p>
            <a:r>
              <a:rPr lang="pt-BR" b="1" dirty="0"/>
              <a:t>DOS DEVERES DO SERVIDOR</a:t>
            </a:r>
          </a:p>
          <a:p>
            <a:endParaRPr lang="pt-BR" b="1" dirty="0"/>
          </a:p>
          <a:p>
            <a:r>
              <a:rPr lang="pt-BR" dirty="0"/>
              <a:t>Os deveres são </a:t>
            </a:r>
            <a:r>
              <a:rPr lang="pt-BR" b="1" dirty="0"/>
              <a:t>condutas positivas</a:t>
            </a:r>
            <a:r>
              <a:rPr lang="pt-BR" dirty="0"/>
              <a:t> impostas ao servidor para assegurar o bom funcionamento da Administração. Eles constituem o núcleo ético do serviço público.</a:t>
            </a:r>
          </a:p>
          <a:p>
            <a:endParaRPr lang="pt-BR" dirty="0"/>
          </a:p>
          <a:p>
            <a:endParaRPr lang="pt-BR" dirty="0"/>
          </a:p>
          <a:p>
            <a:r>
              <a:rPr lang="pt-BR" b="1" dirty="0"/>
              <a:t>Conceito</a:t>
            </a:r>
          </a:p>
          <a:p>
            <a:endParaRPr lang="pt-BR" b="1" dirty="0"/>
          </a:p>
          <a:p>
            <a:r>
              <a:rPr lang="pt-BR" i="1" dirty="0"/>
              <a:t>Dever funcional é a obrigação jurídica do servidor de exercer suas funções com zelo, eficiência, probidade e lealdade às instituições públicas.</a:t>
            </a:r>
          </a:p>
          <a:p>
            <a:endParaRPr lang="pt-BR" i="1" dirty="0"/>
          </a:p>
          <a:p>
            <a:r>
              <a:rPr lang="pt-BR" dirty="0"/>
              <a:t>Principais deveres previstos no art. 116 da Lei 8.112/1990 (base de referência nacional).</a:t>
            </a:r>
          </a:p>
          <a:p>
            <a:endParaRPr lang="pt-BR" sz="2200" b="0" i="0" dirty="0">
              <a:effectLst/>
            </a:endParaRPr>
          </a:p>
        </p:txBody>
      </p:sp>
    </p:spTree>
    <p:extLst>
      <p:ext uri="{BB962C8B-B14F-4D97-AF65-F5344CB8AC3E}">
        <p14:creationId xmlns:p14="http://schemas.microsoft.com/office/powerpoint/2010/main" val="8599978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361BE8-1454-7F01-F06A-3A220D15172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dirty="0"/>
          </a:p>
        </p:txBody>
      </p:sp>
      <p:sp>
        <p:nvSpPr>
          <p:cNvPr id="6" name="CaixaDeTexto 5">
            <a:extLst>
              <a:ext uri="{FF2B5EF4-FFF2-40B4-BE49-F238E27FC236}">
                <a16:creationId xmlns:a16="http://schemas.microsoft.com/office/drawing/2014/main" id="{4A70FD29-BA90-DDC2-80BC-D23674C5760D}"/>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pt-BR" sz="2000" noProof="0" dirty="0"/>
              <a:t>Principais deveres e seus fundamentos</a:t>
            </a:r>
          </a:p>
        </p:txBody>
      </p:sp>
      <p:sp>
        <p:nvSpPr>
          <p:cNvPr id="9" name="CaixaDeTexto 8">
            <a:extLst>
              <a:ext uri="{FF2B5EF4-FFF2-40B4-BE49-F238E27FC236}">
                <a16:creationId xmlns:a16="http://schemas.microsoft.com/office/drawing/2014/main" id="{D574DDFA-1C66-BA10-4C13-4116D1AC8CDA}"/>
              </a:ext>
            </a:extLst>
          </p:cNvPr>
          <p:cNvSpPr txBox="1"/>
          <p:nvPr/>
        </p:nvSpPr>
        <p:spPr>
          <a:xfrm>
            <a:off x="1371600" y="942109"/>
            <a:ext cx="10058400" cy="784830"/>
          </a:xfrm>
          <a:prstGeom prst="rect">
            <a:avLst/>
          </a:prstGeom>
          <a:noFill/>
        </p:spPr>
        <p:txBody>
          <a:bodyPr wrap="square">
            <a:spAutoFit/>
          </a:bodyPr>
          <a:lstStyle/>
          <a:p>
            <a:pPr>
              <a:spcAft>
                <a:spcPts val="600"/>
              </a:spcAft>
            </a:pPr>
            <a:endParaRPr lang="pt-BR" b="1" noProof="0" dirty="0"/>
          </a:p>
          <a:p>
            <a:pPr>
              <a:spcAft>
                <a:spcPts val="600"/>
              </a:spcAft>
            </a:pPr>
            <a:endParaRPr lang="pt-BR" sz="2200" b="0" i="0" noProof="0" dirty="0">
              <a:effectLst/>
            </a:endParaRPr>
          </a:p>
        </p:txBody>
      </p:sp>
      <p:graphicFrame>
        <p:nvGraphicFramePr>
          <p:cNvPr id="2" name="Tabela 1">
            <a:extLst>
              <a:ext uri="{FF2B5EF4-FFF2-40B4-BE49-F238E27FC236}">
                <a16:creationId xmlns:a16="http://schemas.microsoft.com/office/drawing/2014/main" id="{A663D607-BA79-C712-A19A-E0E52DB14DB9}"/>
              </a:ext>
            </a:extLst>
          </p:cNvPr>
          <p:cNvGraphicFramePr>
            <a:graphicFrameLocks noGrp="1"/>
          </p:cNvGraphicFramePr>
          <p:nvPr>
            <p:extLst>
              <p:ext uri="{D42A27DB-BD31-4B8C-83A1-F6EECF244321}">
                <p14:modId xmlns:p14="http://schemas.microsoft.com/office/powerpoint/2010/main" val="3970828291"/>
              </p:ext>
            </p:extLst>
          </p:nvPr>
        </p:nvGraphicFramePr>
        <p:xfrm>
          <a:off x="854539" y="2405149"/>
          <a:ext cx="10476826" cy="3899397"/>
        </p:xfrm>
        <a:graphic>
          <a:graphicData uri="http://schemas.openxmlformats.org/drawingml/2006/table">
            <a:tbl>
              <a:tblPr firstRow="1" bandRow="1">
                <a:noFill/>
                <a:tableStyleId>{5C22544A-7EE6-4342-B048-85BDC9FD1C3A}</a:tableStyleId>
              </a:tblPr>
              <a:tblGrid>
                <a:gridCol w="2735058">
                  <a:extLst>
                    <a:ext uri="{9D8B030D-6E8A-4147-A177-3AD203B41FA5}">
                      <a16:colId xmlns:a16="http://schemas.microsoft.com/office/drawing/2014/main" val="1381002942"/>
                    </a:ext>
                  </a:extLst>
                </a:gridCol>
                <a:gridCol w="4407949">
                  <a:extLst>
                    <a:ext uri="{9D8B030D-6E8A-4147-A177-3AD203B41FA5}">
                      <a16:colId xmlns:a16="http://schemas.microsoft.com/office/drawing/2014/main" val="2442581932"/>
                    </a:ext>
                  </a:extLst>
                </a:gridCol>
                <a:gridCol w="3333819">
                  <a:extLst>
                    <a:ext uri="{9D8B030D-6E8A-4147-A177-3AD203B41FA5}">
                      <a16:colId xmlns:a16="http://schemas.microsoft.com/office/drawing/2014/main" val="2008819167"/>
                    </a:ext>
                  </a:extLst>
                </a:gridCol>
              </a:tblGrid>
              <a:tr h="555392">
                <a:tc>
                  <a:txBody>
                    <a:bodyPr/>
                    <a:lstStyle/>
                    <a:p>
                      <a:pPr algn="ctr" fontAlgn="ctr">
                        <a:buNone/>
                      </a:pPr>
                      <a:r>
                        <a:rPr lang="pt-BR" sz="2000" b="1" u="none" strike="noStrike" cap="none" spc="0" noProof="0" dirty="0">
                          <a:solidFill>
                            <a:schemeClr val="tx1"/>
                          </a:solidFill>
                          <a:effectLst/>
                        </a:rPr>
                        <a:t>Dever</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algn="ctr" fontAlgn="ctr">
                        <a:buNone/>
                      </a:pPr>
                      <a:r>
                        <a:rPr lang="pt-BR" sz="2000" b="1" u="none" strike="noStrike" cap="none" spc="0" noProof="0" dirty="0">
                          <a:solidFill>
                            <a:schemeClr val="tx1"/>
                          </a:solidFill>
                          <a:effectLst/>
                        </a:rPr>
                        <a:t>Significado</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12700" cmpd="sng">
                      <a:noFill/>
                      <a:prstDash val="solid"/>
                    </a:lnL>
                    <a:lnR w="12700" cmpd="sng">
                      <a:noFill/>
                      <a:prstDash val="solid"/>
                    </a:lnR>
                    <a:lnT w="9525" cap="flat" cmpd="sng" algn="ctr">
                      <a:noFill/>
                      <a:prstDash val="solid"/>
                    </a:lnT>
                    <a:lnB w="12700" cmpd="sng">
                      <a:noFill/>
                      <a:prstDash val="solid"/>
                    </a:lnB>
                    <a:noFill/>
                  </a:tcPr>
                </a:tc>
                <a:tc>
                  <a:txBody>
                    <a:bodyPr/>
                    <a:lstStyle/>
                    <a:p>
                      <a:pPr algn="ctr" fontAlgn="ctr">
                        <a:buNone/>
                      </a:pPr>
                      <a:r>
                        <a:rPr lang="pt-BR" sz="2000" b="1" u="none" strike="noStrike" cap="none" spc="0" noProof="0" dirty="0">
                          <a:solidFill>
                            <a:schemeClr val="tx1"/>
                          </a:solidFill>
                          <a:effectLst/>
                        </a:rPr>
                        <a:t>Fundamento</a:t>
                      </a:r>
                      <a:endParaRPr lang="pt-BR" sz="2000" b="1" i="0" u="none" strike="noStrike" cap="none" spc="0" noProof="0" dirty="0">
                        <a:solidFill>
                          <a:schemeClr val="tx1"/>
                        </a:solidFill>
                        <a:effectLst/>
                        <a:latin typeface="Arial" panose="020B0604020202020204" pitchFamily="34" charset="0"/>
                      </a:endParaRPr>
                    </a:p>
                  </a:txBody>
                  <a:tcPr marL="81561" marR="17328" marT="23303" marB="174774" anchor="b">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643663801"/>
                  </a:ext>
                </a:extLst>
              </a:tr>
              <a:tr h="477715">
                <a:tc>
                  <a:txBody>
                    <a:bodyPr/>
                    <a:lstStyle/>
                    <a:p>
                      <a:pPr algn="l" fontAlgn="ctr">
                        <a:buNone/>
                      </a:pPr>
                      <a:r>
                        <a:rPr lang="pt-BR" sz="1600" u="none" strike="noStrike" cap="none" spc="0" noProof="0" dirty="0">
                          <a:solidFill>
                            <a:schemeClr val="tx1"/>
                          </a:solidFill>
                          <a:effectLst/>
                        </a:rPr>
                        <a:t>Zelo pela coisa pública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Proteger e conservar bens e recursos do Estado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Moralidade, eficiência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9566302"/>
                  </a:ext>
                </a:extLst>
              </a:tr>
              <a:tr h="477715">
                <a:tc>
                  <a:txBody>
                    <a:bodyPr/>
                    <a:lstStyle/>
                    <a:p>
                      <a:pPr algn="l" fontAlgn="ctr">
                        <a:buNone/>
                      </a:pPr>
                      <a:r>
                        <a:rPr lang="pt-BR" sz="1600" u="none" strike="noStrike" cap="none" spc="0" noProof="0" dirty="0">
                          <a:solidFill>
                            <a:schemeClr val="tx1"/>
                          </a:solidFill>
                          <a:effectLst/>
                        </a:rPr>
                        <a:t>Assiduidade e pontualidade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Cumprir jornada com regularidade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Eficiência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382287561"/>
                  </a:ext>
                </a:extLst>
              </a:tr>
              <a:tr h="477715">
                <a:tc>
                  <a:txBody>
                    <a:bodyPr/>
                    <a:lstStyle/>
                    <a:p>
                      <a:pPr algn="l" fontAlgn="ctr">
                        <a:buNone/>
                      </a:pPr>
                      <a:r>
                        <a:rPr lang="pt-BR" sz="1600" u="none" strike="noStrike" cap="none" spc="0" noProof="0" dirty="0">
                          <a:solidFill>
                            <a:schemeClr val="tx1"/>
                          </a:solidFill>
                          <a:effectLst/>
                        </a:rPr>
                        <a:t>Obediência hierárquica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Cumprir ordens legais e técnicas</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Legalidade, disciplina administrativa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660338484"/>
                  </a:ext>
                </a:extLst>
              </a:tr>
              <a:tr h="477715">
                <a:tc>
                  <a:txBody>
                    <a:bodyPr/>
                    <a:lstStyle/>
                    <a:p>
                      <a:pPr algn="l" fontAlgn="ctr">
                        <a:buNone/>
                      </a:pPr>
                      <a:r>
                        <a:rPr lang="pt-BR" sz="1600" u="none" strike="noStrike" cap="none" spc="0" noProof="0" dirty="0">
                          <a:solidFill>
                            <a:schemeClr val="tx1"/>
                          </a:solidFill>
                          <a:effectLst/>
                        </a:rPr>
                        <a:t>Sigilo funcional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Proteger informações internas e estratégicas</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Segurança institucional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205800598"/>
                  </a:ext>
                </a:extLst>
              </a:tr>
              <a:tr h="477715">
                <a:tc>
                  <a:txBody>
                    <a:bodyPr/>
                    <a:lstStyle/>
                    <a:p>
                      <a:pPr algn="l" fontAlgn="ctr">
                        <a:buNone/>
                      </a:pPr>
                      <a:r>
                        <a:rPr lang="pt-BR" sz="1600" u="none" strike="noStrike" cap="none" spc="0" noProof="0" dirty="0">
                          <a:solidFill>
                            <a:schemeClr val="tx1"/>
                          </a:solidFill>
                          <a:effectLst/>
                        </a:rPr>
                        <a:t>Urbanidade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Tratar o público e colegas com respeito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Moralidade e dignidade</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187078418"/>
                  </a:ext>
                </a:extLst>
              </a:tr>
              <a:tr h="477715">
                <a:tc>
                  <a:txBody>
                    <a:bodyPr/>
                    <a:lstStyle/>
                    <a:p>
                      <a:pPr algn="l" fontAlgn="ctr">
                        <a:buNone/>
                      </a:pPr>
                      <a:r>
                        <a:rPr lang="pt-BR" sz="1600" u="none" strike="noStrike" cap="none" spc="0" noProof="0" dirty="0">
                          <a:solidFill>
                            <a:schemeClr val="tx1"/>
                          </a:solidFill>
                          <a:effectLst/>
                        </a:rPr>
                        <a:t>Lealdade institucional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Exercer função com compromisso e boa-fé</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noProof="0" dirty="0">
                          <a:solidFill>
                            <a:schemeClr val="tx1"/>
                          </a:solidFill>
                          <a:effectLst/>
                        </a:rPr>
                        <a:t>Segurança jurídica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643995058"/>
                  </a:ext>
                </a:extLst>
              </a:tr>
              <a:tr h="477715">
                <a:tc>
                  <a:txBody>
                    <a:bodyPr/>
                    <a:lstStyle/>
                    <a:p>
                      <a:pPr algn="l" fontAlgn="ctr">
                        <a:buNone/>
                      </a:pPr>
                      <a:r>
                        <a:rPr lang="pt-BR" sz="1600" u="none" strike="noStrike" cap="none" spc="0" noProof="0" dirty="0">
                          <a:solidFill>
                            <a:schemeClr val="tx1"/>
                          </a:solidFill>
                          <a:effectLst/>
                        </a:rPr>
                        <a:t>Aperfeiçoamento profissional</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Buscar capacitação e atualização contínua</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1600" u="none" strike="noStrike" cap="none" spc="0" noProof="0" dirty="0">
                          <a:solidFill>
                            <a:schemeClr val="tx1"/>
                          </a:solidFill>
                          <a:effectLst/>
                        </a:rPr>
                        <a:t>Eficiência e inovação</a:t>
                      </a:r>
                      <a:endParaRPr lang="pt-BR" sz="1600" b="0" i="0" u="none" strike="noStrike" cap="none" spc="0" noProof="0" dirty="0">
                        <a:solidFill>
                          <a:schemeClr val="tx1"/>
                        </a:solidFill>
                        <a:effectLst/>
                        <a:latin typeface="Arial" panose="020B0604020202020204" pitchFamily="34" charset="0"/>
                      </a:endParaRPr>
                    </a:p>
                  </a:txBody>
                  <a:tcPr marL="81561" marR="17328" marT="23303" marB="174774"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721620"/>
                  </a:ext>
                </a:extLst>
              </a:tr>
            </a:tbl>
          </a:graphicData>
        </a:graphic>
      </p:graphicFrame>
    </p:spTree>
    <p:extLst>
      <p:ext uri="{BB962C8B-B14F-4D97-AF65-F5344CB8AC3E}">
        <p14:creationId xmlns:p14="http://schemas.microsoft.com/office/powerpoint/2010/main" val="365312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82BCD87-82CE-F977-923C-4DB5D256219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D3241E8-A6CE-E17A-3A7B-BC792BA9C60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E5A14BE-71A4-AC87-B589-184D09E83CE6}"/>
              </a:ext>
            </a:extLst>
          </p:cNvPr>
          <p:cNvSpPr txBox="1"/>
          <p:nvPr/>
        </p:nvSpPr>
        <p:spPr>
          <a:xfrm>
            <a:off x="1371600" y="942109"/>
            <a:ext cx="10058400" cy="4401205"/>
          </a:xfrm>
          <a:prstGeom prst="rect">
            <a:avLst/>
          </a:prstGeom>
          <a:noFill/>
        </p:spPr>
        <p:txBody>
          <a:bodyPr wrap="square">
            <a:spAutoFit/>
          </a:bodyPr>
          <a:lstStyle/>
          <a:p>
            <a:endParaRPr lang="pt-BR" b="1" dirty="0"/>
          </a:p>
          <a:p>
            <a:r>
              <a:rPr lang="pt-BR" sz="2400" b="1" dirty="0"/>
              <a:t>Exemplos práticos</a:t>
            </a:r>
          </a:p>
          <a:p>
            <a:endParaRPr lang="pt-BR" sz="2400" b="1" dirty="0"/>
          </a:p>
          <a:p>
            <a:pPr marL="800100" lvl="1" indent="-342900">
              <a:buFont typeface="Arial" panose="020B0604020202020204" pitchFamily="34" charset="0"/>
              <a:buChar char="•"/>
            </a:pPr>
            <a:r>
              <a:rPr lang="pt-BR" sz="2400" dirty="0"/>
              <a:t>Zelo: cuidar de patrimônio público, evitar desperdício</a:t>
            </a:r>
          </a:p>
          <a:p>
            <a:pPr marL="800100" lvl="1" indent="-342900">
              <a:buFont typeface="Arial" panose="020B0604020202020204" pitchFamily="34" charset="0"/>
              <a:buChar char="•"/>
            </a:pPr>
            <a:r>
              <a:rPr lang="pt-BR" sz="2400" dirty="0"/>
              <a:t>Urbanidade: atendimento respeitoso ao usuário do serviço</a:t>
            </a:r>
          </a:p>
          <a:p>
            <a:pPr marL="800100" lvl="1" indent="-342900">
              <a:buFont typeface="Arial" panose="020B0604020202020204" pitchFamily="34" charset="0"/>
              <a:buChar char="•"/>
            </a:pPr>
            <a:r>
              <a:rPr lang="pt-BR" sz="2400" dirty="0"/>
              <a:t>Sigilo: não divulgar dados sensíveis de processos internos</a:t>
            </a:r>
          </a:p>
          <a:p>
            <a:pPr marL="800100" lvl="1" indent="-342900">
              <a:buFont typeface="Arial" panose="020B0604020202020204" pitchFamily="34" charset="0"/>
              <a:buChar char="•"/>
            </a:pPr>
            <a:r>
              <a:rPr lang="pt-BR" sz="2400" dirty="0"/>
              <a:t>Eficiência: cumprir prazos, prestar informações completas</a:t>
            </a:r>
          </a:p>
          <a:p>
            <a:pPr marL="342900" indent="-342900">
              <a:buFont typeface="Arial" panose="020B0604020202020204" pitchFamily="34" charset="0"/>
              <a:buChar char="•"/>
            </a:pPr>
            <a:endParaRPr lang="pt-BR" sz="2400" dirty="0"/>
          </a:p>
          <a:p>
            <a:endParaRPr lang="pt-BR" sz="2400" dirty="0"/>
          </a:p>
          <a:p>
            <a:r>
              <a:rPr lang="pt-BR" sz="2400" dirty="0"/>
              <a:t> </a:t>
            </a:r>
            <a:r>
              <a:rPr lang="pt-BR" sz="2400" i="1" dirty="0"/>
              <a:t>O servidor responde não apenas pelo que faz, mas também pelo que deixa de fazer.</a:t>
            </a:r>
            <a:endParaRPr lang="pt-BR" sz="2400" dirty="0"/>
          </a:p>
          <a:p>
            <a:endParaRPr lang="pt-BR" sz="2200" b="0" i="0" dirty="0">
              <a:effectLst/>
            </a:endParaRPr>
          </a:p>
        </p:txBody>
      </p:sp>
    </p:spTree>
    <p:extLst>
      <p:ext uri="{BB962C8B-B14F-4D97-AF65-F5344CB8AC3E}">
        <p14:creationId xmlns:p14="http://schemas.microsoft.com/office/powerpoint/2010/main" val="182137888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ACBAEC21-CF34-6307-F02B-81BE418EC7F0}"/>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913DCBE-AB0F-FF19-C352-A55B35CF43D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628BEE5-9E43-274D-D542-471A6B64F575}"/>
              </a:ext>
            </a:extLst>
          </p:cNvPr>
          <p:cNvSpPr txBox="1"/>
          <p:nvPr/>
        </p:nvSpPr>
        <p:spPr>
          <a:xfrm>
            <a:off x="1371600" y="942109"/>
            <a:ext cx="10058400" cy="5139869"/>
          </a:xfrm>
          <a:prstGeom prst="rect">
            <a:avLst/>
          </a:prstGeom>
          <a:noFill/>
        </p:spPr>
        <p:txBody>
          <a:bodyPr wrap="square">
            <a:spAutoFit/>
          </a:bodyPr>
          <a:lstStyle/>
          <a:p>
            <a:endParaRPr lang="pt-BR" b="1" dirty="0"/>
          </a:p>
          <a:p>
            <a:r>
              <a:rPr lang="pt-BR" sz="2400" b="1" dirty="0"/>
              <a:t>🚫 DAS PROIBIÇÕES</a:t>
            </a:r>
          </a:p>
          <a:p>
            <a:endParaRPr lang="pt-BR" sz="2400" b="1" dirty="0"/>
          </a:p>
          <a:p>
            <a:r>
              <a:rPr lang="pt-BR" sz="2400" dirty="0"/>
              <a:t>As proibições representam condutas vedadas ao servidor porque violam a ética, a legalidade e o interesse público.</a:t>
            </a:r>
          </a:p>
          <a:p>
            <a:endParaRPr lang="pt-BR" sz="2400" dirty="0"/>
          </a:p>
          <a:p>
            <a:r>
              <a:rPr lang="pt-BR" sz="2400" dirty="0"/>
              <a:t>Condutas vedadas segundo a matriz do art. 117 da Lei 8.112/1990.</a:t>
            </a:r>
          </a:p>
          <a:p>
            <a:endParaRPr lang="pt-BR" sz="2400" dirty="0"/>
          </a:p>
          <a:p>
            <a:r>
              <a:rPr lang="pt-BR" sz="2400" dirty="0"/>
              <a:t>Conceito</a:t>
            </a:r>
          </a:p>
          <a:p>
            <a:endParaRPr lang="pt-BR" sz="2400" dirty="0"/>
          </a:p>
          <a:p>
            <a:r>
              <a:rPr lang="pt-BR" sz="2400" i="1" dirty="0"/>
              <a:t>São comportamentos proibidos ao servidor por serem incompatíveis com o exercício da função pública, comprometendo a moralidade, a eficiência e a confiança no Estado.</a:t>
            </a:r>
            <a:endParaRPr lang="pt-BR" sz="2400" dirty="0"/>
          </a:p>
          <a:p>
            <a:endParaRPr lang="pt-BR" sz="2200" b="0" i="0" dirty="0">
              <a:effectLst/>
            </a:endParaRPr>
          </a:p>
        </p:txBody>
      </p:sp>
      <p:pic>
        <p:nvPicPr>
          <p:cNvPr id="3" name="Imagem 2">
            <a:extLst>
              <a:ext uri="{FF2B5EF4-FFF2-40B4-BE49-F238E27FC236}">
                <a16:creationId xmlns:a16="http://schemas.microsoft.com/office/drawing/2014/main" id="{FEB9005F-E8D4-4FDA-2DF0-924E9756E680}"/>
              </a:ext>
            </a:extLst>
          </p:cNvPr>
          <p:cNvPicPr>
            <a:picLocks noChangeAspect="1"/>
          </p:cNvPicPr>
          <p:nvPr/>
        </p:nvPicPr>
        <p:blipFill>
          <a:blip r:embed="rId5"/>
          <a:stretch>
            <a:fillRect/>
          </a:stretch>
        </p:blipFill>
        <p:spPr>
          <a:xfrm>
            <a:off x="10970947" y="259101"/>
            <a:ext cx="918106" cy="942109"/>
          </a:xfrm>
          <a:prstGeom prst="rect">
            <a:avLst/>
          </a:prstGeom>
        </p:spPr>
      </p:pic>
    </p:spTree>
    <p:extLst>
      <p:ext uri="{BB962C8B-B14F-4D97-AF65-F5344CB8AC3E}">
        <p14:creationId xmlns:p14="http://schemas.microsoft.com/office/powerpoint/2010/main" val="363155417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0C5F9-5FC4-592B-5F3C-D47DFCA9EC95}"/>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Isosceles Triangle 3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A9453DF2-D28C-59A7-3186-FCF236EF2189}"/>
              </a:ext>
            </a:extLst>
          </p:cNvPr>
          <p:cNvSpPr txBox="1"/>
          <p:nvPr/>
        </p:nvSpPr>
        <p:spPr>
          <a:xfrm>
            <a:off x="1506511" y="1023257"/>
            <a:ext cx="10058400"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3CE6233C-44F8-5346-5AD5-ABEB44D1A441}"/>
              </a:ext>
            </a:extLst>
          </p:cNvPr>
          <p:cNvGraphicFramePr>
            <a:graphicFrameLocks noGrp="1"/>
          </p:cNvGraphicFramePr>
          <p:nvPr>
            <p:extLst>
              <p:ext uri="{D42A27DB-BD31-4B8C-83A1-F6EECF244321}">
                <p14:modId xmlns:p14="http://schemas.microsoft.com/office/powerpoint/2010/main" val="2999212767"/>
              </p:ext>
            </p:extLst>
          </p:nvPr>
        </p:nvGraphicFramePr>
        <p:xfrm>
          <a:off x="1183825" y="643467"/>
          <a:ext cx="9824352" cy="5571066"/>
        </p:xfrm>
        <a:graphic>
          <a:graphicData uri="http://schemas.openxmlformats.org/drawingml/2006/table">
            <a:tbl>
              <a:tblPr firstRow="1" bandRow="1">
                <a:solidFill>
                  <a:srgbClr val="F2F2F2">
                    <a:alpha val="30196"/>
                  </a:srgbClr>
                </a:solidFill>
                <a:tableStyleId>{5C22544A-7EE6-4342-B048-85BDC9FD1C3A}</a:tableStyleId>
              </a:tblPr>
              <a:tblGrid>
                <a:gridCol w="3321450">
                  <a:extLst>
                    <a:ext uri="{9D8B030D-6E8A-4147-A177-3AD203B41FA5}">
                      <a16:colId xmlns:a16="http://schemas.microsoft.com/office/drawing/2014/main" val="2686595217"/>
                    </a:ext>
                  </a:extLst>
                </a:gridCol>
                <a:gridCol w="2990868">
                  <a:extLst>
                    <a:ext uri="{9D8B030D-6E8A-4147-A177-3AD203B41FA5}">
                      <a16:colId xmlns:a16="http://schemas.microsoft.com/office/drawing/2014/main" val="1714389735"/>
                    </a:ext>
                  </a:extLst>
                </a:gridCol>
                <a:gridCol w="3512034">
                  <a:extLst>
                    <a:ext uri="{9D8B030D-6E8A-4147-A177-3AD203B41FA5}">
                      <a16:colId xmlns:a16="http://schemas.microsoft.com/office/drawing/2014/main" val="2706741546"/>
                    </a:ext>
                  </a:extLst>
                </a:gridCol>
              </a:tblGrid>
              <a:tr h="477201">
                <a:tc>
                  <a:txBody>
                    <a:bodyPr/>
                    <a:lstStyle/>
                    <a:p>
                      <a:pPr algn="ctr" fontAlgn="ctr">
                        <a:buNone/>
                      </a:pPr>
                      <a:r>
                        <a:rPr lang="pt-BR" sz="1600" b="0" u="none" strike="noStrike" cap="none" spc="0">
                          <a:solidFill>
                            <a:schemeClr val="bg1"/>
                          </a:solidFill>
                          <a:effectLst/>
                        </a:rPr>
                        <a:t>Proibição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ctr" fontAlgn="ctr">
                        <a:buNone/>
                      </a:pPr>
                      <a:r>
                        <a:rPr lang="pt-BR" sz="1600" b="0" u="none" strike="noStrike" cap="none" spc="0">
                          <a:solidFill>
                            <a:schemeClr val="bg1"/>
                          </a:solidFill>
                          <a:effectLst/>
                        </a:rPr>
                        <a:t>Explicação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2700" cmpd="sng">
                      <a:noFill/>
                    </a:lnL>
                    <a:lnR w="12700" cmpd="sng">
                      <a:noFill/>
                    </a:lnR>
                    <a:lnT w="19050" cap="flat" cmpd="sng" algn="ctr">
                      <a:noFill/>
                      <a:prstDash val="solid"/>
                    </a:lnT>
                    <a:lnB w="38100" cmpd="sng">
                      <a:noFill/>
                    </a:lnB>
                    <a:solidFill>
                      <a:schemeClr val="accent1"/>
                    </a:solidFill>
                  </a:tcPr>
                </a:tc>
                <a:tc>
                  <a:txBody>
                    <a:bodyPr/>
                    <a:lstStyle/>
                    <a:p>
                      <a:pPr algn="ctr" fontAlgn="ctr">
                        <a:buNone/>
                      </a:pPr>
                      <a:r>
                        <a:rPr lang="pt-BR" sz="1600" b="0" u="none" strike="noStrike" cap="none" spc="0">
                          <a:solidFill>
                            <a:schemeClr val="bg1"/>
                          </a:solidFill>
                          <a:effectLst/>
                        </a:rPr>
                        <a:t>Exemplo prático</a:t>
                      </a:r>
                      <a:endParaRPr lang="pt-BR" sz="1600" b="0" i="0" u="none" strike="noStrike" cap="none" spc="0">
                        <a:solidFill>
                          <a:schemeClr val="bg1"/>
                        </a:solidFill>
                        <a:effectLst/>
                        <a:latin typeface="Arial" panose="020B0604020202020204" pitchFamily="34" charset="0"/>
                      </a:endParaRPr>
                    </a:p>
                  </a:txBody>
                  <a:tcPr marL="121308" marR="5230" marT="93314" marB="93314"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536659862"/>
                  </a:ext>
                </a:extLst>
              </a:tr>
              <a:tr h="727695">
                <a:tc>
                  <a:txBody>
                    <a:bodyPr/>
                    <a:lstStyle/>
                    <a:p>
                      <a:pPr algn="l" fontAlgn="ctr">
                        <a:buNone/>
                      </a:pPr>
                      <a:r>
                        <a:rPr lang="pt-BR" sz="1600" u="none" strike="noStrike" cap="none" spc="0">
                          <a:solidFill>
                            <a:schemeClr val="tx1"/>
                          </a:solidFill>
                          <a:effectLst/>
                        </a:rPr>
                        <a:t>Uso indevido do cargo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Utilizar a função para obter vantagem</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Tráfico de influência</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3626043205"/>
                  </a:ext>
                </a:extLst>
              </a:tr>
              <a:tr h="727695">
                <a:tc>
                  <a:txBody>
                    <a:bodyPr/>
                    <a:lstStyle/>
                    <a:p>
                      <a:pPr algn="l" fontAlgn="ctr">
                        <a:buNone/>
                      </a:pPr>
                      <a:r>
                        <a:rPr lang="pt-BR" sz="1600" u="none" strike="noStrike" cap="none" spc="0">
                          <a:solidFill>
                            <a:schemeClr val="tx1"/>
                          </a:solidFill>
                          <a:effectLst/>
                        </a:rPr>
                        <a:t>Valer-se de bens públicos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Uso pessoal de veículo, sala, servidor</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Usar carro oficial para fins particulares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725114344"/>
                  </a:ext>
                </a:extLst>
              </a:tr>
              <a:tr h="727695">
                <a:tc>
                  <a:txBody>
                    <a:bodyPr/>
                    <a:lstStyle/>
                    <a:p>
                      <a:pPr algn="l" fontAlgn="ctr">
                        <a:buNone/>
                      </a:pPr>
                      <a:r>
                        <a:rPr lang="pt-BR" sz="1600" u="none" strike="noStrike" cap="none" spc="0">
                          <a:solidFill>
                            <a:schemeClr val="tx1"/>
                          </a:solidFill>
                          <a:effectLst/>
                        </a:rPr>
                        <a:t>Atuação com conflito de interesses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Beneficiar-se ou terceiros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Participar de empresa fornecedora da prefeitura</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4286049669"/>
                  </a:ext>
                </a:extLst>
              </a:tr>
              <a:tr h="727695">
                <a:tc>
                  <a:txBody>
                    <a:bodyPr/>
                    <a:lstStyle/>
                    <a:p>
                      <a:pPr algn="l" fontAlgn="ctr">
                        <a:buNone/>
                      </a:pPr>
                      <a:r>
                        <a:rPr lang="pt-BR" sz="1600" u="none" strike="noStrike" cap="none" spc="0">
                          <a:solidFill>
                            <a:schemeClr val="tx1"/>
                          </a:solidFill>
                          <a:effectLst/>
                        </a:rPr>
                        <a:t>Recebimento de vantagens indevidas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Propina, presentes, favores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Presentes acima de valor simbólico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01240513"/>
                  </a:ext>
                </a:extLst>
              </a:tr>
              <a:tr h="727695">
                <a:tc>
                  <a:txBody>
                    <a:bodyPr/>
                    <a:lstStyle/>
                    <a:p>
                      <a:pPr algn="l" fontAlgn="ctr">
                        <a:buNone/>
                      </a:pPr>
                      <a:r>
                        <a:rPr lang="pt-BR" sz="1600" u="none" strike="noStrike" cap="none" spc="0">
                          <a:solidFill>
                            <a:schemeClr val="tx1"/>
                          </a:solidFill>
                          <a:effectLst/>
                        </a:rPr>
                        <a:t>Retirar documentos ou bens sem permissão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Desvio ou ocultação de provas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Levar processo para casa sem autorização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617463696"/>
                  </a:ext>
                </a:extLst>
              </a:tr>
              <a:tr h="727695">
                <a:tc>
                  <a:txBody>
                    <a:bodyPr/>
                    <a:lstStyle/>
                    <a:p>
                      <a:pPr algn="l" fontAlgn="ctr">
                        <a:buNone/>
                      </a:pPr>
                      <a:r>
                        <a:rPr lang="pt-BR" sz="1600" u="none" strike="noStrike" cap="none" spc="0">
                          <a:solidFill>
                            <a:schemeClr val="tx1"/>
                          </a:solidFill>
                          <a:effectLst/>
                        </a:rPr>
                        <a:t>Ofensa a superior, colega ou usuário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a:solidFill>
                            <a:schemeClr val="tx1"/>
                          </a:solidFill>
                          <a:effectLst/>
                        </a:rPr>
                        <a:t>Falta de urbanidade, assédio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algn="l" fontAlgn="ctr">
                        <a:buNone/>
                      </a:pPr>
                      <a:r>
                        <a:rPr lang="pt-BR" sz="1600" u="none" strike="noStrike" cap="none" spc="0" dirty="0">
                          <a:solidFill>
                            <a:schemeClr val="tx1"/>
                          </a:solidFill>
                          <a:effectLst/>
                        </a:rPr>
                        <a:t>Agressão verbal a cidadão</a:t>
                      </a:r>
                      <a:endParaRPr lang="pt-BR" sz="1600" b="0" i="0" u="none" strike="noStrike" cap="none" spc="0" dirty="0">
                        <a:solidFill>
                          <a:schemeClr val="tx1"/>
                        </a:solidFill>
                        <a:effectLst/>
                        <a:latin typeface="Arial" panose="020B0604020202020204" pitchFamily="34" charset="0"/>
                      </a:endParaRPr>
                    </a:p>
                  </a:txBody>
                  <a:tcPr marL="121308" marR="5230" marT="93314" marB="93314"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18034923"/>
                  </a:ext>
                </a:extLst>
              </a:tr>
              <a:tr h="727695">
                <a:tc>
                  <a:txBody>
                    <a:bodyPr/>
                    <a:lstStyle/>
                    <a:p>
                      <a:pPr algn="l" fontAlgn="ctr">
                        <a:buNone/>
                      </a:pPr>
                      <a:r>
                        <a:rPr lang="pt-BR" sz="1600" u="none" strike="noStrike" cap="none" spc="0">
                          <a:solidFill>
                            <a:schemeClr val="tx1"/>
                          </a:solidFill>
                          <a:effectLst/>
                        </a:rPr>
                        <a:t>Inscrição em atividades comerciais incompatíveis</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38100" cap="flat" cmpd="sng" algn="ctr">
                      <a:no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l" fontAlgn="ctr">
                        <a:buNone/>
                      </a:pPr>
                      <a:r>
                        <a:rPr lang="pt-BR" sz="1600" u="none" strike="noStrike" cap="none" spc="0">
                          <a:solidFill>
                            <a:schemeClr val="tx1"/>
                          </a:solidFill>
                          <a:effectLst/>
                        </a:rPr>
                        <a:t>Não pode gerir empresa quando vedado</a:t>
                      </a:r>
                      <a:endParaRPr lang="pt-BR" sz="1600" b="0" i="0" u="none" strike="noStrike" cap="none" spc="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6350" cap="flat" cmpd="sng" algn="ctr">
                      <a:solidFill>
                        <a:schemeClr val="tx1">
                          <a:lumMod val="75000"/>
                          <a:lumOff val="25000"/>
                        </a:schemeClr>
                      </a:solidFill>
                      <a:prstDash val="solid"/>
                    </a:lnR>
                    <a:lnT w="12700" cmpd="sng">
                      <a:noFill/>
                      <a:prstDash val="solid"/>
                    </a:lnT>
                    <a:lnB w="38100" cap="flat" cmpd="sng" algn="ctr">
                      <a:noFill/>
                      <a:prstDash val="solid"/>
                    </a:lnB>
                    <a:solidFill>
                      <a:srgbClr val="F2F2F2">
                        <a:alpha val="30196"/>
                      </a:srgbClr>
                    </a:solidFill>
                  </a:tcPr>
                </a:tc>
                <a:tc>
                  <a:txBody>
                    <a:bodyPr/>
                    <a:lstStyle/>
                    <a:p>
                      <a:pPr algn="l" fontAlgn="ctr">
                        <a:buNone/>
                      </a:pPr>
                      <a:r>
                        <a:rPr lang="pt-BR" sz="1600" u="none" strike="noStrike" cap="none" spc="0" dirty="0">
                          <a:solidFill>
                            <a:schemeClr val="tx1"/>
                          </a:solidFill>
                          <a:effectLst/>
                        </a:rPr>
                        <a:t>Ser </a:t>
                      </a:r>
                      <a:r>
                        <a:rPr lang="pt-BR" sz="1600" u="none" strike="noStrike" cap="none" spc="0" dirty="0" err="1">
                          <a:solidFill>
                            <a:schemeClr val="tx1"/>
                          </a:solidFill>
                          <a:effectLst/>
                        </a:rPr>
                        <a:t>sócio-administrador</a:t>
                      </a:r>
                      <a:r>
                        <a:rPr lang="pt-BR" sz="1600" u="none" strike="noStrike" cap="none" spc="0" dirty="0">
                          <a:solidFill>
                            <a:schemeClr val="tx1"/>
                          </a:solidFill>
                          <a:effectLst/>
                        </a:rPr>
                        <a:t> sem autorização</a:t>
                      </a:r>
                      <a:endParaRPr lang="pt-BR" sz="1600" b="0" i="0" u="none" strike="noStrike" cap="none" spc="0" dirty="0">
                        <a:solidFill>
                          <a:schemeClr val="tx1"/>
                        </a:solidFill>
                        <a:effectLst/>
                        <a:latin typeface="Arial" panose="020B0604020202020204" pitchFamily="34" charset="0"/>
                      </a:endParaRPr>
                    </a:p>
                  </a:txBody>
                  <a:tcPr marL="121308" marR="5230" marT="93314" marB="93314" anchor="ctr">
                    <a:lnL w="6350" cap="flat" cmpd="sng" algn="ctr">
                      <a:solidFill>
                        <a:schemeClr val="tx1">
                          <a:lumMod val="75000"/>
                          <a:lumOff val="25000"/>
                        </a:schemeClr>
                      </a:solidFill>
                      <a:prstDash val="solid"/>
                    </a:lnL>
                    <a:lnR w="38100" cap="flat" cmpd="sng" algn="ctr">
                      <a:noFill/>
                      <a:prstDash val="solid"/>
                    </a:lnR>
                    <a:lnT w="12700" cmpd="sng">
                      <a:noFill/>
                      <a:prstDash val="solid"/>
                    </a:lnT>
                    <a:lnB w="38100" cap="flat" cmpd="sng" algn="ctr">
                      <a:noFill/>
                      <a:prstDash val="solid"/>
                    </a:lnB>
                    <a:solidFill>
                      <a:srgbClr val="F2F2F2">
                        <a:alpha val="30196"/>
                      </a:srgbClr>
                    </a:solidFill>
                  </a:tcPr>
                </a:tc>
                <a:extLst>
                  <a:ext uri="{0D108BD9-81ED-4DB2-BD59-A6C34878D82A}">
                    <a16:rowId xmlns:a16="http://schemas.microsoft.com/office/drawing/2014/main" val="2406167630"/>
                  </a:ext>
                </a:extLst>
              </a:tr>
            </a:tbl>
          </a:graphicData>
        </a:graphic>
      </p:graphicFrame>
    </p:spTree>
    <p:extLst>
      <p:ext uri="{BB962C8B-B14F-4D97-AF65-F5344CB8AC3E}">
        <p14:creationId xmlns:p14="http://schemas.microsoft.com/office/powerpoint/2010/main" val="215366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E832AB3-DFAC-04FB-503E-EDAAFECB246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57AC399-DADD-BD48-2FBA-924134751470}"/>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A3446838-B796-8F08-6154-74CF91326D8D}"/>
              </a:ext>
            </a:extLst>
          </p:cNvPr>
          <p:cNvSpPr txBox="1"/>
          <p:nvPr/>
        </p:nvSpPr>
        <p:spPr>
          <a:xfrm>
            <a:off x="1371600" y="942109"/>
            <a:ext cx="10058400" cy="5509200"/>
          </a:xfrm>
          <a:prstGeom prst="rect">
            <a:avLst/>
          </a:prstGeom>
          <a:noFill/>
        </p:spPr>
        <p:txBody>
          <a:bodyPr wrap="square">
            <a:spAutoFit/>
          </a:bodyPr>
          <a:lstStyle/>
          <a:p>
            <a:endParaRPr lang="pt-BR" b="1" dirty="0"/>
          </a:p>
          <a:p>
            <a:r>
              <a:rPr lang="pt-BR" sz="2400" b="1" dirty="0"/>
              <a:t>DAS RESPONSABILIDADES DO SERVIDOR</a:t>
            </a:r>
          </a:p>
          <a:p>
            <a:endParaRPr lang="pt-BR" sz="2400" b="1" dirty="0"/>
          </a:p>
          <a:p>
            <a:endParaRPr lang="pt-BR" sz="2400" b="1" dirty="0"/>
          </a:p>
          <a:p>
            <a:r>
              <a:rPr lang="pt-BR" sz="2400" dirty="0"/>
              <a:t>O servidor público pode ser responsabilizado em três esferas, simultaneamente e de forma independente.</a:t>
            </a:r>
          </a:p>
          <a:p>
            <a:endParaRPr lang="pt-BR" sz="2400" dirty="0"/>
          </a:p>
          <a:p>
            <a:r>
              <a:rPr lang="pt-BR" sz="2400" dirty="0"/>
              <a:t>Responsabilidade administrativa, civil e penal conforme </a:t>
            </a:r>
            <a:r>
              <a:rPr lang="pt-BR" sz="2400" dirty="0" err="1"/>
              <a:t>arts</a:t>
            </a:r>
            <a:r>
              <a:rPr lang="pt-BR" sz="2400" dirty="0"/>
              <a:t>. 121 a 124 da Lei 8.112/1990.</a:t>
            </a:r>
          </a:p>
          <a:p>
            <a:endParaRPr lang="pt-BR" sz="2400" dirty="0"/>
          </a:p>
          <a:p>
            <a:r>
              <a:rPr lang="pt-BR" sz="2400" b="1" dirty="0"/>
              <a:t>Conceito</a:t>
            </a:r>
          </a:p>
          <a:p>
            <a:r>
              <a:rPr lang="pt-BR" sz="2400" i="1" dirty="0"/>
              <a:t>Responsabilidade funcional é a possibilidade de o servidor ser punido por ações ou omissões contrárias ao seu dever funcional, causando dano ao Estado ou a terceiros.</a:t>
            </a:r>
            <a:endParaRPr lang="pt-BR" sz="2400" dirty="0"/>
          </a:p>
          <a:p>
            <a:endParaRPr lang="pt-BR" sz="2200" b="0" i="0" dirty="0">
              <a:effectLst/>
            </a:endParaRPr>
          </a:p>
        </p:txBody>
      </p:sp>
    </p:spTree>
    <p:extLst>
      <p:ext uri="{BB962C8B-B14F-4D97-AF65-F5344CB8AC3E}">
        <p14:creationId xmlns:p14="http://schemas.microsoft.com/office/powerpoint/2010/main" val="94017060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863787-4FF3-66E3-2C1C-255F4D6D8A77}"/>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784EF716-9C7F-5B97-425D-C00973BFF518}"/>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pt-BR" sz="2300" b="1" noProof="0" dirty="0"/>
              <a:t>Tipos de responsabilidade</a:t>
            </a:r>
          </a:p>
        </p:txBody>
      </p:sp>
      <p:sp>
        <p:nvSpPr>
          <p:cNvPr id="9" name="CaixaDeTexto 8">
            <a:extLst>
              <a:ext uri="{FF2B5EF4-FFF2-40B4-BE49-F238E27FC236}">
                <a16:creationId xmlns:a16="http://schemas.microsoft.com/office/drawing/2014/main" id="{FE7F5120-6714-4D37-A470-99C0F23D2492}"/>
              </a:ext>
            </a:extLst>
          </p:cNvPr>
          <p:cNvSpPr txBox="1"/>
          <p:nvPr/>
        </p:nvSpPr>
        <p:spPr>
          <a:xfrm>
            <a:off x="1371600" y="942109"/>
            <a:ext cx="10058400"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59879152-343E-1099-DFC8-6AC7CC45657C}"/>
              </a:ext>
            </a:extLst>
          </p:cNvPr>
          <p:cNvGraphicFramePr>
            <a:graphicFrameLocks noGrp="1"/>
          </p:cNvGraphicFramePr>
          <p:nvPr>
            <p:extLst>
              <p:ext uri="{D42A27DB-BD31-4B8C-83A1-F6EECF244321}">
                <p14:modId xmlns:p14="http://schemas.microsoft.com/office/powerpoint/2010/main" val="966446757"/>
              </p:ext>
            </p:extLst>
          </p:nvPr>
        </p:nvGraphicFramePr>
        <p:xfrm>
          <a:off x="835154" y="2674761"/>
          <a:ext cx="10515596" cy="3360171"/>
        </p:xfrm>
        <a:graphic>
          <a:graphicData uri="http://schemas.openxmlformats.org/drawingml/2006/table">
            <a:tbl>
              <a:tblPr firstRow="1" bandRow="1">
                <a:tableStyleId>{5C22544A-7EE6-4342-B048-85BDC9FD1C3A}</a:tableStyleId>
              </a:tblPr>
              <a:tblGrid>
                <a:gridCol w="3271529">
                  <a:extLst>
                    <a:ext uri="{9D8B030D-6E8A-4147-A177-3AD203B41FA5}">
                      <a16:colId xmlns:a16="http://schemas.microsoft.com/office/drawing/2014/main" val="914447018"/>
                    </a:ext>
                  </a:extLst>
                </a:gridCol>
                <a:gridCol w="3835585">
                  <a:extLst>
                    <a:ext uri="{9D8B030D-6E8A-4147-A177-3AD203B41FA5}">
                      <a16:colId xmlns:a16="http://schemas.microsoft.com/office/drawing/2014/main" val="2636561190"/>
                    </a:ext>
                  </a:extLst>
                </a:gridCol>
                <a:gridCol w="3408482">
                  <a:extLst>
                    <a:ext uri="{9D8B030D-6E8A-4147-A177-3AD203B41FA5}">
                      <a16:colId xmlns:a16="http://schemas.microsoft.com/office/drawing/2014/main" val="2968352789"/>
                    </a:ext>
                  </a:extLst>
                </a:gridCol>
              </a:tblGrid>
              <a:tr h="508377">
                <a:tc>
                  <a:txBody>
                    <a:bodyPr/>
                    <a:lstStyle/>
                    <a:p>
                      <a:pPr algn="ctr" fontAlgn="ctr">
                        <a:buNone/>
                      </a:pPr>
                      <a:r>
                        <a:rPr lang="pt-BR" sz="2900" u="none" strike="noStrike">
                          <a:effectLst/>
                        </a:rPr>
                        <a:t>Tipo</a:t>
                      </a:r>
                      <a:endParaRPr lang="pt-BR" sz="2900" b="1" i="0" u="none" strike="noStrike">
                        <a:solidFill>
                          <a:srgbClr val="000000"/>
                        </a:solidFill>
                        <a:effectLst/>
                        <a:latin typeface="Arial" panose="020B0604020202020204" pitchFamily="34" charset="0"/>
                      </a:endParaRPr>
                    </a:p>
                  </a:txBody>
                  <a:tcPr marL="21934" marR="21934" marT="21934" marB="0" anchor="ctr"/>
                </a:tc>
                <a:tc>
                  <a:txBody>
                    <a:bodyPr/>
                    <a:lstStyle/>
                    <a:p>
                      <a:pPr algn="ctr" fontAlgn="ctr">
                        <a:buNone/>
                      </a:pPr>
                      <a:r>
                        <a:rPr lang="pt-BR" sz="2900" u="none" strike="noStrike">
                          <a:effectLst/>
                        </a:rPr>
                        <a:t>Fundamentação</a:t>
                      </a:r>
                      <a:endParaRPr lang="pt-BR" sz="2900" b="1" i="0" u="none" strike="noStrike">
                        <a:solidFill>
                          <a:srgbClr val="000000"/>
                        </a:solidFill>
                        <a:effectLst/>
                        <a:latin typeface="Arial" panose="020B0604020202020204" pitchFamily="34" charset="0"/>
                      </a:endParaRPr>
                    </a:p>
                  </a:txBody>
                  <a:tcPr marL="21934" marR="21934" marT="21934" marB="0" anchor="ctr"/>
                </a:tc>
                <a:tc>
                  <a:txBody>
                    <a:bodyPr/>
                    <a:lstStyle/>
                    <a:p>
                      <a:pPr algn="ctr" fontAlgn="ctr">
                        <a:buNone/>
                      </a:pPr>
                      <a:r>
                        <a:rPr lang="pt-BR" sz="2900" u="none" strike="noStrike">
                          <a:effectLst/>
                        </a:rPr>
                        <a:t>Exemplo</a:t>
                      </a:r>
                      <a:endParaRPr lang="pt-BR" sz="2900" b="1"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3825847742"/>
                  </a:ext>
                </a:extLst>
              </a:tr>
              <a:tr h="950598">
                <a:tc>
                  <a:txBody>
                    <a:bodyPr/>
                    <a:lstStyle/>
                    <a:p>
                      <a:pPr algn="l" fontAlgn="ctr">
                        <a:buNone/>
                      </a:pPr>
                      <a:r>
                        <a:rPr lang="pt-BR" sz="2900" u="none" strike="noStrike">
                          <a:effectLst/>
                        </a:rPr>
                        <a:t>Administrativa</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dirty="0">
                          <a:effectLst/>
                        </a:rPr>
                        <a:t>Regime disciplinar e Estatuto</a:t>
                      </a:r>
                      <a:endParaRPr lang="pt-BR" sz="2900" b="0" i="0" u="none" strike="noStrike" dirty="0">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Advertência por desrespeito</a:t>
                      </a:r>
                      <a:endParaRPr lang="pt-BR" sz="2900" b="0"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923304787"/>
                  </a:ext>
                </a:extLst>
              </a:tr>
              <a:tr h="950598">
                <a:tc>
                  <a:txBody>
                    <a:bodyPr/>
                    <a:lstStyle/>
                    <a:p>
                      <a:pPr algn="l" fontAlgn="ctr">
                        <a:buNone/>
                      </a:pPr>
                      <a:r>
                        <a:rPr lang="pt-BR" sz="2900" u="none" strike="noStrike">
                          <a:effectLst/>
                        </a:rPr>
                        <a:t>Civil</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Reposição ao erário</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Ressarcimento por dano ao patrimônio</a:t>
                      </a:r>
                      <a:endParaRPr lang="pt-BR" sz="2900" b="0" i="0" u="none" strike="noStrike">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2839296934"/>
                  </a:ext>
                </a:extLst>
              </a:tr>
              <a:tr h="950598">
                <a:tc>
                  <a:txBody>
                    <a:bodyPr/>
                    <a:lstStyle/>
                    <a:p>
                      <a:pPr algn="l" fontAlgn="ctr">
                        <a:buNone/>
                      </a:pPr>
                      <a:r>
                        <a:rPr lang="pt-BR" sz="2900" u="none" strike="noStrike">
                          <a:effectLst/>
                        </a:rPr>
                        <a:t>Penal</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a:effectLst/>
                        </a:rPr>
                        <a:t>Código Penal e leis especiais</a:t>
                      </a:r>
                      <a:endParaRPr lang="pt-BR" sz="2900" b="0" i="0" u="none" strike="noStrike">
                        <a:solidFill>
                          <a:srgbClr val="000000"/>
                        </a:solidFill>
                        <a:effectLst/>
                        <a:latin typeface="Arial" panose="020B0604020202020204" pitchFamily="34" charset="0"/>
                      </a:endParaRPr>
                    </a:p>
                  </a:txBody>
                  <a:tcPr marL="21934" marR="21934" marT="21934" marB="0" anchor="ctr"/>
                </a:tc>
                <a:tc>
                  <a:txBody>
                    <a:bodyPr/>
                    <a:lstStyle/>
                    <a:p>
                      <a:pPr algn="l" fontAlgn="ctr">
                        <a:buNone/>
                      </a:pPr>
                      <a:r>
                        <a:rPr lang="pt-BR" sz="2900" u="none" strike="noStrike" dirty="0">
                          <a:effectLst/>
                        </a:rPr>
                        <a:t>Corrupção passiva, peculato</a:t>
                      </a:r>
                      <a:endParaRPr lang="pt-BR" sz="2900" b="0" i="0" u="none" strike="noStrike" dirty="0">
                        <a:solidFill>
                          <a:srgbClr val="000000"/>
                        </a:solidFill>
                        <a:effectLst/>
                        <a:latin typeface="Arial" panose="020B0604020202020204" pitchFamily="34" charset="0"/>
                      </a:endParaRPr>
                    </a:p>
                  </a:txBody>
                  <a:tcPr marL="21934" marR="21934" marT="21934" marB="0" anchor="ctr"/>
                </a:tc>
                <a:extLst>
                  <a:ext uri="{0D108BD9-81ED-4DB2-BD59-A6C34878D82A}">
                    <a16:rowId xmlns:a16="http://schemas.microsoft.com/office/drawing/2014/main" val="2071746654"/>
                  </a:ext>
                </a:extLst>
              </a:tr>
            </a:tbl>
          </a:graphicData>
        </a:graphic>
      </p:graphicFrame>
    </p:spTree>
    <p:extLst>
      <p:ext uri="{BB962C8B-B14F-4D97-AF65-F5344CB8AC3E}">
        <p14:creationId xmlns:p14="http://schemas.microsoft.com/office/powerpoint/2010/main" val="133453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33204" y="1714930"/>
            <a:ext cx="11401778" cy="523220"/>
          </a:xfrm>
          <a:prstGeom prst="rect">
            <a:avLst/>
          </a:prstGeom>
          <a:noFill/>
        </p:spPr>
        <p:txBody>
          <a:bodyPr wrap="square" rtlCol="0">
            <a:spAutoFit/>
          </a:bodyPr>
          <a:lstStyle/>
          <a:p>
            <a:pPr algn="ctr"/>
            <a:r>
              <a:rPr lang="pt-BR" sz="2800" b="1" dirty="0"/>
              <a:t>Sindicâncias e PAD</a:t>
            </a:r>
          </a:p>
        </p:txBody>
      </p:sp>
      <p:sp>
        <p:nvSpPr>
          <p:cNvPr id="4" name="CaixaDeTexto 3"/>
          <p:cNvSpPr txBox="1"/>
          <p:nvPr/>
        </p:nvSpPr>
        <p:spPr>
          <a:xfrm>
            <a:off x="281709" y="3193472"/>
            <a:ext cx="11379200" cy="1015663"/>
          </a:xfrm>
          <a:prstGeom prst="rect">
            <a:avLst/>
          </a:prstGeom>
          <a:noFill/>
        </p:spPr>
        <p:txBody>
          <a:bodyPr wrap="square" rtlCol="0">
            <a:spAutoFit/>
          </a:bodyPr>
          <a:lstStyle/>
          <a:p>
            <a:pPr algn="ctr"/>
            <a:endParaRPr lang="pt-BR" u="sng" dirty="0"/>
          </a:p>
          <a:p>
            <a:pPr algn="ctr"/>
            <a:r>
              <a:rPr lang="pt-BR" u="sng" dirty="0"/>
              <a:t>28/11/2025</a:t>
            </a:r>
          </a:p>
          <a:p>
            <a:pPr algn="ctr"/>
            <a:endParaRPr lang="pt-BR" sz="2400" dirty="0"/>
          </a:p>
        </p:txBody>
      </p:sp>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651108B-C1B7-BF64-7349-915DEC95F4F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8F89A9E-5947-BBEA-C7AE-ECCBEB043140}"/>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82B4E1F-3674-DF86-8ABF-04583326ABDA}"/>
              </a:ext>
            </a:extLst>
          </p:cNvPr>
          <p:cNvSpPr txBox="1"/>
          <p:nvPr/>
        </p:nvSpPr>
        <p:spPr>
          <a:xfrm>
            <a:off x="1371600" y="942109"/>
            <a:ext cx="6466114" cy="5509200"/>
          </a:xfrm>
          <a:prstGeom prst="rect">
            <a:avLst/>
          </a:prstGeom>
          <a:noFill/>
        </p:spPr>
        <p:txBody>
          <a:bodyPr wrap="square">
            <a:spAutoFit/>
          </a:bodyPr>
          <a:lstStyle/>
          <a:p>
            <a:endParaRPr lang="pt-BR" b="1" dirty="0"/>
          </a:p>
          <a:p>
            <a:r>
              <a:rPr lang="pt-BR" sz="2400" b="1" dirty="0"/>
              <a:t>Independência das instâncias</a:t>
            </a:r>
          </a:p>
          <a:p>
            <a:endParaRPr lang="pt-BR" sz="2400" b="1" dirty="0"/>
          </a:p>
          <a:p>
            <a:r>
              <a:rPr lang="pt-BR" sz="2400" dirty="0"/>
              <a:t>Punição administrativa independe da civil e penal</a:t>
            </a:r>
          </a:p>
          <a:p>
            <a:pPr lvl="3"/>
            <a:r>
              <a:rPr lang="pt-BR" sz="2400" dirty="0"/>
              <a:t>Só existe vinculação quando:</a:t>
            </a:r>
            <a:br>
              <a:rPr lang="pt-BR" sz="2400" dirty="0"/>
            </a:br>
            <a:r>
              <a:rPr lang="pt-BR" sz="2400" b="1" dirty="0"/>
              <a:t>✅ decisão penal reconhecer que o fato não existiu ou</a:t>
            </a:r>
            <a:br>
              <a:rPr lang="pt-BR" sz="2400" b="1" dirty="0"/>
            </a:br>
            <a:r>
              <a:rPr lang="pt-BR" sz="2400" b="1" dirty="0"/>
              <a:t>✅ que o servidor não foi o autor</a:t>
            </a:r>
          </a:p>
          <a:p>
            <a:pPr lvl="3"/>
            <a:endParaRPr lang="pt-BR" sz="2400" b="1" dirty="0"/>
          </a:p>
          <a:p>
            <a:r>
              <a:rPr lang="pt-BR" sz="2400" b="1" dirty="0"/>
              <a:t>Elementos da responsabilidade disciplinar</a:t>
            </a:r>
          </a:p>
          <a:p>
            <a:pPr marL="1257300" lvl="2" indent="-342900">
              <a:buFont typeface="Wingdings" panose="05000000000000000000" pitchFamily="2" charset="2"/>
              <a:buChar char="Ø"/>
            </a:pPr>
            <a:r>
              <a:rPr lang="pt-BR" sz="2400" dirty="0"/>
              <a:t>Conduta</a:t>
            </a:r>
          </a:p>
          <a:p>
            <a:pPr marL="1257300" lvl="2" indent="-342900">
              <a:buFont typeface="Wingdings" panose="05000000000000000000" pitchFamily="2" charset="2"/>
              <a:buChar char="Ø"/>
            </a:pPr>
            <a:r>
              <a:rPr lang="pt-BR" sz="2400" dirty="0"/>
              <a:t>Nexo funcional</a:t>
            </a:r>
          </a:p>
          <a:p>
            <a:pPr marL="1257300" lvl="2" indent="-342900">
              <a:buFont typeface="Wingdings" panose="05000000000000000000" pitchFamily="2" charset="2"/>
              <a:buChar char="Ø"/>
            </a:pPr>
            <a:r>
              <a:rPr lang="pt-BR" sz="2400" dirty="0"/>
              <a:t>Dolo ou culpa</a:t>
            </a:r>
          </a:p>
          <a:p>
            <a:pPr marL="1257300" lvl="2" indent="-342900">
              <a:buFont typeface="Wingdings" panose="05000000000000000000" pitchFamily="2" charset="2"/>
              <a:buChar char="Ø"/>
            </a:pPr>
            <a:r>
              <a:rPr lang="pt-BR" sz="2400" dirty="0"/>
              <a:t>Dano ou risco ao interesse público</a:t>
            </a:r>
          </a:p>
          <a:p>
            <a:endParaRPr lang="pt-BR" sz="2200" b="0" i="0" dirty="0">
              <a:effectLst/>
            </a:endParaRPr>
          </a:p>
        </p:txBody>
      </p:sp>
    </p:spTree>
    <p:extLst>
      <p:ext uri="{BB962C8B-B14F-4D97-AF65-F5344CB8AC3E}">
        <p14:creationId xmlns:p14="http://schemas.microsoft.com/office/powerpoint/2010/main" val="1523551298"/>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DF4177-76C4-A1ED-A941-4C2F127415A4}"/>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9817CCC9-34E8-4D6F-4E57-005C5A85B9BE}"/>
              </a:ext>
            </a:extLst>
          </p:cNvPr>
          <p:cNvSpPr txBox="1"/>
          <p:nvPr/>
        </p:nvSpPr>
        <p:spPr>
          <a:xfrm>
            <a:off x="1008184" y="1459907"/>
            <a:ext cx="10175630" cy="767904"/>
          </a:xfrm>
          <a:prstGeom prst="rect">
            <a:avLst/>
          </a:prstGeom>
        </p:spPr>
        <p:txBody>
          <a:bodyPr vert="horz" lIns="91440" tIns="45720" rIns="91440" bIns="45720" rtlCol="0" anchor="ctr">
            <a:normAutofit/>
          </a:bodyPr>
          <a:lstStyle/>
          <a:p>
            <a:pPr algn="ctr">
              <a:lnSpc>
                <a:spcPct val="90000"/>
              </a:lnSpc>
              <a:spcAft>
                <a:spcPts val="600"/>
              </a:spcAft>
            </a:pPr>
            <a:endParaRPr lang="en-US" sz="2000" dirty="0"/>
          </a:p>
        </p:txBody>
      </p:sp>
      <p:sp>
        <p:nvSpPr>
          <p:cNvPr id="9" name="CaixaDeTexto 8">
            <a:extLst>
              <a:ext uri="{FF2B5EF4-FFF2-40B4-BE49-F238E27FC236}">
                <a16:creationId xmlns:a16="http://schemas.microsoft.com/office/drawing/2014/main" id="{9AB7D26C-4837-BA0E-2807-220D4BF48C17}"/>
              </a:ext>
            </a:extLst>
          </p:cNvPr>
          <p:cNvSpPr txBox="1"/>
          <p:nvPr/>
        </p:nvSpPr>
        <p:spPr>
          <a:xfrm>
            <a:off x="1371600" y="942109"/>
            <a:ext cx="6466114" cy="784830"/>
          </a:xfrm>
          <a:prstGeom prst="rect">
            <a:avLst/>
          </a:prstGeom>
          <a:noFill/>
        </p:spPr>
        <p:txBody>
          <a:bodyPr wrap="square">
            <a:spAutoFit/>
          </a:bodyPr>
          <a:lstStyle/>
          <a:p>
            <a:pPr>
              <a:spcAft>
                <a:spcPts val="600"/>
              </a:spcAft>
            </a:pPr>
            <a:endParaRPr lang="pt-BR" b="1"/>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875B8E56-19F5-15DA-CC3C-D265B3776243}"/>
              </a:ext>
            </a:extLst>
          </p:cNvPr>
          <p:cNvGraphicFramePr>
            <a:graphicFrameLocks noGrp="1"/>
          </p:cNvGraphicFramePr>
          <p:nvPr>
            <p:extLst>
              <p:ext uri="{D42A27DB-BD31-4B8C-83A1-F6EECF244321}">
                <p14:modId xmlns:p14="http://schemas.microsoft.com/office/powerpoint/2010/main" val="3623005826"/>
              </p:ext>
            </p:extLst>
          </p:nvPr>
        </p:nvGraphicFramePr>
        <p:xfrm>
          <a:off x="228600" y="788069"/>
          <a:ext cx="11658601" cy="3834064"/>
        </p:xfrm>
        <a:graphic>
          <a:graphicData uri="http://schemas.openxmlformats.org/drawingml/2006/table">
            <a:tbl>
              <a:tblPr firstRow="1" bandRow="1">
                <a:noFill/>
                <a:tableStyleId>{5C22544A-7EE6-4342-B048-85BDC9FD1C3A}</a:tableStyleId>
              </a:tblPr>
              <a:tblGrid>
                <a:gridCol w="4597643">
                  <a:extLst>
                    <a:ext uri="{9D8B030D-6E8A-4147-A177-3AD203B41FA5}">
                      <a16:colId xmlns:a16="http://schemas.microsoft.com/office/drawing/2014/main" val="1076218081"/>
                    </a:ext>
                  </a:extLst>
                </a:gridCol>
                <a:gridCol w="7060958">
                  <a:extLst>
                    <a:ext uri="{9D8B030D-6E8A-4147-A177-3AD203B41FA5}">
                      <a16:colId xmlns:a16="http://schemas.microsoft.com/office/drawing/2014/main" val="3144242184"/>
                    </a:ext>
                  </a:extLst>
                </a:gridCol>
              </a:tblGrid>
              <a:tr h="738820">
                <a:tc>
                  <a:txBody>
                    <a:bodyPr/>
                    <a:lstStyle/>
                    <a:p>
                      <a:pPr algn="ctr" fontAlgn="ctr">
                        <a:buNone/>
                      </a:pPr>
                      <a:r>
                        <a:rPr lang="pt-BR" sz="2200" b="1" u="none" strike="noStrike" cap="all" spc="60">
                          <a:solidFill>
                            <a:schemeClr val="tx1"/>
                          </a:solidFill>
                          <a:effectLst/>
                        </a:rPr>
                        <a:t>Conduta</a:t>
                      </a:r>
                      <a:endParaRPr lang="pt-BR" sz="2200" b="1" i="0" u="none" strike="noStrike" cap="all" spc="60">
                        <a:solidFill>
                          <a:schemeClr val="tx1"/>
                        </a:solidFill>
                        <a:effectLst/>
                        <a:latin typeface="Arial" panose="020B0604020202020204" pitchFamily="34" charset="0"/>
                      </a:endParaRPr>
                    </a:p>
                  </a:txBody>
                  <a:tcPr marL="29075" marR="29075" marT="167913" marB="167913" anchor="b">
                    <a:lnL w="12700" cap="flat" cmpd="sng" algn="ctr">
                      <a:solidFill>
                        <a:schemeClr val="tx1"/>
                      </a:solidFill>
                      <a:prstDash val="solid"/>
                    </a:lnL>
                    <a:lnR w="12700" cmpd="sng">
                      <a:noFill/>
                      <a:prstDash val="solid"/>
                    </a:lnR>
                    <a:lnT w="12700" cmpd="sng">
                      <a:noFill/>
                    </a:lnT>
                    <a:lnB w="12700" cmpd="sng">
                      <a:noFill/>
                      <a:prstDash val="solid"/>
                    </a:lnB>
                    <a:noFill/>
                  </a:tcPr>
                </a:tc>
                <a:tc>
                  <a:txBody>
                    <a:bodyPr/>
                    <a:lstStyle/>
                    <a:p>
                      <a:pPr algn="ctr" fontAlgn="ctr">
                        <a:buNone/>
                      </a:pPr>
                      <a:r>
                        <a:rPr lang="pt-BR" sz="2200" b="1" u="none" strike="noStrike" cap="all" spc="60">
                          <a:solidFill>
                            <a:schemeClr val="tx1"/>
                          </a:solidFill>
                          <a:effectLst/>
                        </a:rPr>
                        <a:t>Consequência</a:t>
                      </a:r>
                      <a:endParaRPr lang="pt-BR" sz="2200" b="1" i="0" u="none" strike="noStrike" cap="all" spc="60">
                        <a:solidFill>
                          <a:schemeClr val="tx1"/>
                        </a:solidFill>
                        <a:effectLst/>
                        <a:latin typeface="Arial" panose="020B0604020202020204" pitchFamily="34" charset="0"/>
                      </a:endParaRPr>
                    </a:p>
                  </a:txBody>
                  <a:tcPr marL="29075" marR="29075" marT="167913" marB="167913" anchor="b">
                    <a:lnL w="12700" cmpd="sng">
                      <a:noFill/>
                      <a:prstDash val="solid"/>
                    </a:lnL>
                    <a:lnR w="12700" cmpd="sng">
                      <a:noFill/>
                      <a:prstDash val="solid"/>
                    </a:lnR>
                    <a:lnT w="12700" cmpd="sng">
                      <a:noFill/>
                    </a:lnT>
                    <a:lnB w="12700" cmpd="sng">
                      <a:noFill/>
                      <a:prstDash val="solid"/>
                    </a:lnB>
                    <a:noFill/>
                  </a:tcPr>
                </a:tc>
                <a:extLst>
                  <a:ext uri="{0D108BD9-81ED-4DB2-BD59-A6C34878D82A}">
                    <a16:rowId xmlns:a16="http://schemas.microsoft.com/office/drawing/2014/main" val="1087677049"/>
                  </a:ext>
                </a:extLst>
              </a:tr>
              <a:tr h="1031748">
                <a:tc>
                  <a:txBody>
                    <a:bodyPr/>
                    <a:lstStyle/>
                    <a:p>
                      <a:pPr algn="l" fontAlgn="ctr">
                        <a:buNone/>
                      </a:pPr>
                      <a:r>
                        <a:rPr lang="pt-BR" sz="2900" u="none" strike="noStrike" cap="none" spc="0" dirty="0">
                          <a:solidFill>
                            <a:schemeClr val="tx1"/>
                          </a:solidFill>
                          <a:effectLst/>
                        </a:rPr>
                        <a:t>Quebra de sigilo funcional</a:t>
                      </a:r>
                      <a:endParaRPr lang="pt-BR" sz="2900" b="0" i="0" u="none" strike="noStrike" cap="none" spc="0" dirty="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algn="l" fontAlgn="ctr">
                        <a:buNone/>
                      </a:pPr>
                      <a:r>
                        <a:rPr lang="pt-BR" sz="2900" u="none" strike="noStrike" cap="none" spc="0">
                          <a:solidFill>
                            <a:schemeClr val="tx1"/>
                          </a:solidFill>
                          <a:effectLst/>
                        </a:rPr>
                        <a:t>Processo administrativo + possível crime</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92664060"/>
                  </a:ext>
                </a:extLst>
              </a:tr>
              <a:tr h="1031748">
                <a:tc>
                  <a:txBody>
                    <a:bodyPr/>
                    <a:lstStyle/>
                    <a:p>
                      <a:pPr algn="l" fontAlgn="ctr">
                        <a:buNone/>
                      </a:pPr>
                      <a:r>
                        <a:rPr lang="pt-BR" sz="2900" u="none" strike="noStrike" cap="none" spc="0">
                          <a:solidFill>
                            <a:schemeClr val="tx1"/>
                          </a:solidFill>
                          <a:effectLst/>
                        </a:rPr>
                        <a:t>Dano a veículo oficial</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2900" u="none" strike="noStrike" cap="none" spc="0">
                          <a:solidFill>
                            <a:schemeClr val="tx1"/>
                          </a:solidFill>
                          <a:effectLst/>
                        </a:rPr>
                        <a:t>Ressarcimento + suspensão</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115737321"/>
                  </a:ext>
                </a:extLst>
              </a:tr>
              <a:tr h="1031748">
                <a:tc>
                  <a:txBody>
                    <a:bodyPr/>
                    <a:lstStyle/>
                    <a:p>
                      <a:pPr algn="l" fontAlgn="ctr">
                        <a:buNone/>
                      </a:pPr>
                      <a:r>
                        <a:rPr lang="pt-BR" sz="2900" u="none" strike="noStrike" cap="none" spc="0">
                          <a:solidFill>
                            <a:schemeClr val="tx1"/>
                          </a:solidFill>
                          <a:effectLst/>
                        </a:rPr>
                        <a:t>Assédio moral</a:t>
                      </a:r>
                      <a:endParaRPr lang="pt-BR" sz="2900" b="0" i="0" u="none" strike="noStrike" cap="none" spc="0">
                        <a:solidFill>
                          <a:schemeClr val="tx1"/>
                        </a:solidFill>
                        <a:effectLst/>
                        <a:latin typeface="Arial" panose="020B0604020202020204" pitchFamily="34" charset="0"/>
                      </a:endParaRPr>
                    </a:p>
                  </a:txBody>
                  <a:tcPr marL="29075" marR="29075" marT="348900" marB="167913"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2900" u="none" strike="noStrike" cap="none" spc="0" dirty="0">
                          <a:solidFill>
                            <a:schemeClr val="tx1"/>
                          </a:solidFill>
                          <a:effectLst/>
                        </a:rPr>
                        <a:t>PAD + possível indenização civil</a:t>
                      </a:r>
                      <a:endParaRPr lang="pt-BR" sz="2900" b="0" i="0" u="none" strike="noStrike" cap="none" spc="0" dirty="0">
                        <a:solidFill>
                          <a:schemeClr val="tx1"/>
                        </a:solidFill>
                        <a:effectLst/>
                        <a:latin typeface="Arial" panose="020B0604020202020204" pitchFamily="34" charset="0"/>
                      </a:endParaRPr>
                    </a:p>
                  </a:txBody>
                  <a:tcPr marL="29075" marR="29075" marT="348900" marB="167913"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4163597981"/>
                  </a:ext>
                </a:extLst>
              </a:tr>
            </a:tbl>
          </a:graphicData>
        </a:graphic>
      </p:graphicFrame>
    </p:spTree>
    <p:extLst>
      <p:ext uri="{BB962C8B-B14F-4D97-AF65-F5344CB8AC3E}">
        <p14:creationId xmlns:p14="http://schemas.microsoft.com/office/powerpoint/2010/main" val="159829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73ED085-F640-3999-C92B-7645B9E8479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5CFEA94-6E8E-79DE-6F27-72B0A3478649}"/>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6CF4E50-CD92-8B5A-1B22-90133249617F}"/>
              </a:ext>
            </a:extLst>
          </p:cNvPr>
          <p:cNvSpPr txBox="1"/>
          <p:nvPr/>
        </p:nvSpPr>
        <p:spPr>
          <a:xfrm>
            <a:off x="1474236" y="674400"/>
            <a:ext cx="9806473" cy="6186309"/>
          </a:xfrm>
          <a:prstGeom prst="rect">
            <a:avLst/>
          </a:prstGeom>
          <a:noFill/>
        </p:spPr>
        <p:txBody>
          <a:bodyPr wrap="square">
            <a:spAutoFit/>
          </a:bodyPr>
          <a:lstStyle/>
          <a:p>
            <a:pPr algn="just"/>
            <a:endParaRPr lang="pt-BR" sz="2200" dirty="0"/>
          </a:p>
          <a:p>
            <a:pPr algn="just"/>
            <a:endParaRPr lang="pt-BR" sz="2200" dirty="0"/>
          </a:p>
          <a:p>
            <a:pPr algn="just"/>
            <a:r>
              <a:rPr lang="pt-BR" sz="2200" dirty="0"/>
              <a:t>O Estatuto dos Servidores Públicos estabelece o regime disciplinar que orienta a conduta dos agentes públicos e assegura o bom funcionamento da Administração. Ele nasce do dever do Estado de garantir legalidade, moralidade, impessoalidade, publicidade e eficiência no serviço público, princípios previstos no artigo 37 da Constituição Federal. Ao ingressar na função pública, o servidor assume um compromisso institucional: </a:t>
            </a:r>
          </a:p>
          <a:p>
            <a:pPr algn="just"/>
            <a:endParaRPr lang="pt-BR" sz="2200" dirty="0"/>
          </a:p>
          <a:p>
            <a:pPr algn="just"/>
            <a:endParaRPr lang="pt-BR" sz="2200" dirty="0"/>
          </a:p>
          <a:p>
            <a:pPr algn="just"/>
            <a:endParaRPr lang="pt-BR" sz="2200" b="1" i="1" dirty="0"/>
          </a:p>
          <a:p>
            <a:pPr algn="just"/>
            <a:r>
              <a:rPr lang="pt-BR" sz="2200" b="1" i="1" dirty="0"/>
              <a:t>Agir em nome do interesse coletivo e não de interesses pessoais, observando valores éticos e comportamentos compatíveis com a responsabilidade do cargo.</a:t>
            </a:r>
          </a:p>
          <a:p>
            <a:pPr algn="just"/>
            <a:endParaRPr lang="pt-BR" sz="2200"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
        <p:nvSpPr>
          <p:cNvPr id="2" name="Seta: para Baixo 1">
            <a:extLst>
              <a:ext uri="{FF2B5EF4-FFF2-40B4-BE49-F238E27FC236}">
                <a16:creationId xmlns:a16="http://schemas.microsoft.com/office/drawing/2014/main" id="{57587799-E1E7-EF81-BDC5-3B7E9E4CD0DD}"/>
              </a:ext>
            </a:extLst>
          </p:cNvPr>
          <p:cNvSpPr/>
          <p:nvPr/>
        </p:nvSpPr>
        <p:spPr>
          <a:xfrm>
            <a:off x="4777273" y="3429000"/>
            <a:ext cx="998376" cy="5551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1800108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5132E3D-FBEE-9C49-C9D7-A6D46DE76EC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9A4F23F-03F2-BC82-3AAA-6E9D25B1CEC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D9C848A9-DD6C-7794-85AC-D6CA402C3F0F}"/>
              </a:ext>
            </a:extLst>
          </p:cNvPr>
          <p:cNvSpPr txBox="1"/>
          <p:nvPr/>
        </p:nvSpPr>
        <p:spPr>
          <a:xfrm>
            <a:off x="1371599" y="727788"/>
            <a:ext cx="9806473" cy="6186309"/>
          </a:xfrm>
          <a:prstGeom prst="rect">
            <a:avLst/>
          </a:prstGeom>
          <a:noFill/>
        </p:spPr>
        <p:txBody>
          <a:bodyPr wrap="square">
            <a:spAutoFit/>
          </a:bodyPr>
          <a:lstStyle/>
          <a:p>
            <a:pPr algn="just"/>
            <a:endParaRPr lang="pt-BR" sz="2200" dirty="0"/>
          </a:p>
          <a:p>
            <a:pPr algn="just"/>
            <a:r>
              <a:rPr lang="pt-BR" sz="2200" dirty="0"/>
              <a:t>Dentro desse regime, os deveres funcionais representam as condutas que o servidor deve adotar para preservar a regularidade administrativa e a confiança da sociedade. Envolvem:</a:t>
            </a:r>
          </a:p>
          <a:p>
            <a:pPr algn="just"/>
            <a:endParaRPr lang="pt-BR" sz="2200" dirty="0"/>
          </a:p>
          <a:p>
            <a:pPr marL="342900" indent="-342900" algn="just">
              <a:buFont typeface="Wingdings" panose="05000000000000000000" pitchFamily="2" charset="2"/>
              <a:buChar char="Ø"/>
            </a:pPr>
            <a:r>
              <a:rPr lang="pt-BR" sz="2200" dirty="0"/>
              <a:t> </a:t>
            </a:r>
            <a:r>
              <a:rPr lang="pt-BR" sz="2200" b="1" dirty="0"/>
              <a:t>assiduidade</a:t>
            </a:r>
          </a:p>
          <a:p>
            <a:pPr marL="342900" indent="-342900" algn="just">
              <a:buFont typeface="Wingdings" panose="05000000000000000000" pitchFamily="2" charset="2"/>
              <a:buChar char="Ø"/>
            </a:pPr>
            <a:r>
              <a:rPr lang="pt-BR" sz="2200" b="1" dirty="0"/>
              <a:t> pontualidade</a:t>
            </a:r>
          </a:p>
          <a:p>
            <a:pPr marL="342900" indent="-342900" algn="just">
              <a:buFont typeface="Wingdings" panose="05000000000000000000" pitchFamily="2" charset="2"/>
              <a:buChar char="Ø"/>
            </a:pPr>
            <a:r>
              <a:rPr lang="pt-BR" sz="2200" b="1" dirty="0"/>
              <a:t> zelo com o patrimônio público</a:t>
            </a:r>
          </a:p>
          <a:p>
            <a:pPr marL="342900" indent="-342900" algn="just">
              <a:buFont typeface="Wingdings" panose="05000000000000000000" pitchFamily="2" charset="2"/>
              <a:buChar char="Ø"/>
            </a:pPr>
            <a:r>
              <a:rPr lang="pt-BR" sz="2200" b="1" dirty="0"/>
              <a:t> obediência a normas e ordens legais</a:t>
            </a:r>
          </a:p>
          <a:p>
            <a:pPr marL="342900" indent="-342900" algn="just">
              <a:buFont typeface="Wingdings" panose="05000000000000000000" pitchFamily="2" charset="2"/>
              <a:buChar char="Ø"/>
            </a:pPr>
            <a:r>
              <a:rPr lang="pt-BR" sz="2200" b="1" dirty="0"/>
              <a:t>sigilo sobre informações sigilosas </a:t>
            </a:r>
          </a:p>
          <a:p>
            <a:pPr marL="342900" indent="-342900" algn="just">
              <a:buFont typeface="Wingdings" panose="05000000000000000000" pitchFamily="2" charset="2"/>
              <a:buChar char="Ø"/>
            </a:pPr>
            <a:r>
              <a:rPr lang="pt-BR" sz="2200" b="1" dirty="0"/>
              <a:t> tratamento respeitoso com cidadãos e colegas. </a:t>
            </a:r>
          </a:p>
          <a:p>
            <a:pPr algn="just"/>
            <a:endParaRPr lang="pt-BR" sz="2200" dirty="0"/>
          </a:p>
          <a:p>
            <a:pPr algn="just"/>
            <a:r>
              <a:rPr lang="pt-BR" sz="2200" dirty="0"/>
              <a:t>Em síntese, espera-se que o servidor exerça suas funções com dedicação, correção e lealdade ao Estado e à população.</a:t>
            </a:r>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46272972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FD14907-62E8-7A7E-E8FE-DBDAE54A4DB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4D632E5-0729-AE74-018A-BB05C46C1AB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1F4EB3F6-3701-1695-6513-589D862CE76C}"/>
              </a:ext>
            </a:extLst>
          </p:cNvPr>
          <p:cNvSpPr txBox="1"/>
          <p:nvPr/>
        </p:nvSpPr>
        <p:spPr>
          <a:xfrm>
            <a:off x="513184" y="718457"/>
            <a:ext cx="10916816" cy="4493538"/>
          </a:xfrm>
          <a:prstGeom prst="rect">
            <a:avLst/>
          </a:prstGeom>
          <a:noFill/>
        </p:spPr>
        <p:txBody>
          <a:bodyPr wrap="square">
            <a:spAutoFit/>
          </a:bodyPr>
          <a:lstStyle/>
          <a:p>
            <a:endParaRPr lang="pt-BR" sz="2200" dirty="0"/>
          </a:p>
          <a:p>
            <a:endParaRPr lang="pt-BR" sz="2200" dirty="0"/>
          </a:p>
          <a:p>
            <a:pPr algn="just"/>
            <a:r>
              <a:rPr lang="pt-BR" sz="2200" dirty="0"/>
              <a:t>Paralelamente, o Estatuto estabelece proibições,  comportamentos que o servidor não pode praticar porque ferem a ética pública ou colocam em risco a integridade da administração. </a:t>
            </a:r>
          </a:p>
          <a:p>
            <a:pPr algn="just"/>
            <a:endParaRPr lang="pt-BR" sz="2200" dirty="0"/>
          </a:p>
          <a:p>
            <a:pPr algn="just"/>
            <a:r>
              <a:rPr lang="pt-BR" sz="2200" dirty="0"/>
              <a:t>É vedado, por exemplo, utilizar o cargo para obter vantagem pessoal, retirar documentos oficiais sem autorização, usar bens públicos para fins particulares, receber benefícios de terceiros interessados nas decisões administrativas ou agir com desrespeito no ambiente de trabalho. </a:t>
            </a:r>
          </a:p>
          <a:p>
            <a:pPr algn="just"/>
            <a:endParaRPr lang="pt-BR" sz="2200" dirty="0"/>
          </a:p>
          <a:p>
            <a:pPr algn="just"/>
            <a:r>
              <a:rPr lang="pt-BR" sz="2200" dirty="0"/>
              <a:t>Essas restrições evitam abuso de poder, favorecimentos e práticas que comprometam a imparcialidade e a transparência.</a:t>
            </a:r>
          </a:p>
          <a:p>
            <a:endParaRPr lang="pt-BR" sz="2200" b="0" i="0" dirty="0">
              <a:effectLst/>
            </a:endParaRPr>
          </a:p>
        </p:txBody>
      </p:sp>
    </p:spTree>
    <p:extLst>
      <p:ext uri="{BB962C8B-B14F-4D97-AF65-F5344CB8AC3E}">
        <p14:creationId xmlns:p14="http://schemas.microsoft.com/office/powerpoint/2010/main" val="287423035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3CA461E-0F5D-9E7A-A0DD-8A7B75A43A6C}"/>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19DB8A8-7398-BF8C-F2C9-9C0E4610743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EFFD0DE-AB1F-FDDC-1BE6-35FA7036405A}"/>
              </a:ext>
            </a:extLst>
          </p:cNvPr>
          <p:cNvSpPr txBox="1"/>
          <p:nvPr/>
        </p:nvSpPr>
        <p:spPr>
          <a:xfrm>
            <a:off x="513184" y="718457"/>
            <a:ext cx="10916816" cy="5170646"/>
          </a:xfrm>
          <a:prstGeom prst="rect">
            <a:avLst/>
          </a:prstGeom>
          <a:noFill/>
        </p:spPr>
        <p:txBody>
          <a:bodyPr wrap="square">
            <a:spAutoFit/>
          </a:bodyPr>
          <a:lstStyle/>
          <a:p>
            <a:endParaRPr lang="pt-BR" sz="2200" dirty="0"/>
          </a:p>
          <a:p>
            <a:endParaRPr lang="pt-BR" sz="2200" dirty="0"/>
          </a:p>
          <a:p>
            <a:pPr algn="just"/>
            <a:r>
              <a:rPr lang="pt-BR" sz="2200" dirty="0"/>
              <a:t>Quando o servidor descumpre seus deveres ou viola uma proibição, ele pode ser responsabilizado. A responsabilização pode ocorrer nas esferas administrativa, civil e penal, que funcionam de forma independente.</a:t>
            </a:r>
          </a:p>
          <a:p>
            <a:pPr algn="just"/>
            <a:endParaRPr lang="pt-BR" sz="2200" dirty="0"/>
          </a:p>
          <a:p>
            <a:pPr marL="342900" indent="-342900" algn="just">
              <a:buFont typeface="Wingdings" panose="05000000000000000000" pitchFamily="2" charset="2"/>
              <a:buChar char="Ø"/>
            </a:pPr>
            <a:r>
              <a:rPr lang="pt-BR" sz="2200" dirty="0"/>
              <a:t> No âmbito disciplinar, a administração pode aplicar advertência, suspensão, multa ou até demissão, conforme a gravidade da conduta. </a:t>
            </a:r>
          </a:p>
          <a:p>
            <a:pPr marL="342900" indent="-342900" algn="just">
              <a:buFont typeface="Wingdings" panose="05000000000000000000" pitchFamily="2" charset="2"/>
              <a:buChar char="Ø"/>
            </a:pPr>
            <a:endParaRPr lang="pt-BR" sz="2200" dirty="0"/>
          </a:p>
          <a:p>
            <a:pPr marL="342900" indent="-342900" algn="just">
              <a:buFont typeface="Wingdings" panose="05000000000000000000" pitchFamily="2" charset="2"/>
              <a:buChar char="Ø"/>
            </a:pPr>
            <a:r>
              <a:rPr lang="pt-BR" sz="2200" dirty="0"/>
              <a:t>Na esfera civil, o servidor pode ser obrigado a indenizar prejuízos causados ao patrimônio público. </a:t>
            </a:r>
          </a:p>
          <a:p>
            <a:pPr marL="342900" indent="-342900" algn="just">
              <a:buFont typeface="Wingdings" panose="05000000000000000000" pitchFamily="2" charset="2"/>
              <a:buChar char="Ø"/>
            </a:pPr>
            <a:endParaRPr lang="pt-BR" sz="2200" dirty="0"/>
          </a:p>
          <a:p>
            <a:pPr marL="342900" indent="-342900" algn="just">
              <a:buFont typeface="Wingdings" panose="05000000000000000000" pitchFamily="2" charset="2"/>
              <a:buChar char="Ø"/>
            </a:pPr>
            <a:r>
              <a:rPr lang="pt-BR" sz="2200" dirty="0"/>
              <a:t>Já na esfera penal, responde por crimes funcionais, como corrupção, peculato, prevaricação ou violação de sigilo, quando caracterizados.</a:t>
            </a:r>
          </a:p>
          <a:p>
            <a:endParaRPr lang="pt-BR" sz="2200" b="0" i="0" dirty="0">
              <a:effectLst/>
            </a:endParaRPr>
          </a:p>
        </p:txBody>
      </p:sp>
    </p:spTree>
    <p:extLst>
      <p:ext uri="{BB962C8B-B14F-4D97-AF65-F5344CB8AC3E}">
        <p14:creationId xmlns:p14="http://schemas.microsoft.com/office/powerpoint/2010/main" val="408333409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E6B355C-8131-D609-0D91-749D393B0C3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CA85F6F-CB90-8C49-3492-417E10F99D6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62A6B4A-14E9-A633-785C-C0123D353376}"/>
              </a:ext>
            </a:extLst>
          </p:cNvPr>
          <p:cNvSpPr txBox="1"/>
          <p:nvPr/>
        </p:nvSpPr>
        <p:spPr>
          <a:xfrm>
            <a:off x="513184" y="718457"/>
            <a:ext cx="10916816" cy="4154984"/>
          </a:xfrm>
          <a:prstGeom prst="rect">
            <a:avLst/>
          </a:prstGeom>
          <a:noFill/>
        </p:spPr>
        <p:txBody>
          <a:bodyPr wrap="square">
            <a:spAutoFit/>
          </a:bodyPr>
          <a:lstStyle/>
          <a:p>
            <a:endParaRPr lang="pt-BR" sz="2200" dirty="0"/>
          </a:p>
          <a:p>
            <a:endParaRPr lang="pt-BR" sz="2200" dirty="0"/>
          </a:p>
          <a:p>
            <a:pPr algn="just"/>
            <a:r>
              <a:rPr lang="pt-BR" sz="2200" dirty="0"/>
              <a:t>Assim, o regime disciplinar não tem apenas caráter punitivo. Ele serve para proteger o interesse público, fortalecer a confiança da sociedade na administração e garantir que a atividade estatal seja exercida de forma ética, transparente e eficiente.</a:t>
            </a:r>
          </a:p>
          <a:p>
            <a:pPr algn="just"/>
            <a:endParaRPr lang="pt-BR" sz="2200" dirty="0"/>
          </a:p>
          <a:p>
            <a:pPr algn="just"/>
            <a:endParaRPr lang="pt-BR" sz="2200" dirty="0"/>
          </a:p>
          <a:p>
            <a:pPr algn="just"/>
            <a:r>
              <a:rPr lang="pt-BR" sz="2200" dirty="0"/>
              <a:t>O servidor, portanto, é agente da lei e da cidadania, e sua conduta deve refletir os valores e responsabilidades do serviço público.</a:t>
            </a: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461325137"/>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5C8359-D82A-1B21-9AA4-3128508D82FC}"/>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aixaDeTexto 5">
            <a:extLst>
              <a:ext uri="{FF2B5EF4-FFF2-40B4-BE49-F238E27FC236}">
                <a16:creationId xmlns:a16="http://schemas.microsoft.com/office/drawing/2014/main" id="{E6F8555E-D9D8-51C4-7431-834CB1D32274}"/>
              </a:ext>
            </a:extLst>
          </p:cNvPr>
          <p:cNvSpPr txBox="1"/>
          <p:nvPr/>
        </p:nvSpPr>
        <p:spPr>
          <a:xfrm>
            <a:off x="645066" y="2031101"/>
            <a:ext cx="500446" cy="3511943"/>
          </a:xfrm>
          <a:prstGeom prst="rect">
            <a:avLst/>
          </a:prstGeom>
        </p:spPr>
        <p:txBody>
          <a:bodyPr vert="horz" lIns="91440" tIns="45720" rIns="91440" bIns="45720" rtlCol="0" anchor="ctr">
            <a:normAutofit/>
          </a:bodyPr>
          <a:lstStyle/>
          <a:p>
            <a:pPr>
              <a:lnSpc>
                <a:spcPct val="90000"/>
              </a:lnSpc>
              <a:spcAft>
                <a:spcPts val="600"/>
              </a:spcAft>
            </a:pPr>
            <a:endParaRPr lang="en-US" dirty="0"/>
          </a:p>
        </p:txBody>
      </p:sp>
      <p:graphicFrame>
        <p:nvGraphicFramePr>
          <p:cNvPr id="2" name="Tabela 1">
            <a:extLst>
              <a:ext uri="{FF2B5EF4-FFF2-40B4-BE49-F238E27FC236}">
                <a16:creationId xmlns:a16="http://schemas.microsoft.com/office/drawing/2014/main" id="{472C333A-CE91-8E01-5977-CD910564ADCC}"/>
              </a:ext>
            </a:extLst>
          </p:cNvPr>
          <p:cNvGraphicFramePr>
            <a:graphicFrameLocks noGrp="1"/>
          </p:cNvGraphicFramePr>
          <p:nvPr>
            <p:extLst>
              <p:ext uri="{D42A27DB-BD31-4B8C-83A1-F6EECF244321}">
                <p14:modId xmlns:p14="http://schemas.microsoft.com/office/powerpoint/2010/main" val="919875702"/>
              </p:ext>
            </p:extLst>
          </p:nvPr>
        </p:nvGraphicFramePr>
        <p:xfrm>
          <a:off x="228600" y="272332"/>
          <a:ext cx="11658601" cy="5747694"/>
        </p:xfrm>
        <a:graphic>
          <a:graphicData uri="http://schemas.openxmlformats.org/drawingml/2006/table">
            <a:tbl>
              <a:tblPr firstRow="1" bandRow="1">
                <a:noFill/>
                <a:tableStyleId>{69012ECD-51FC-41F1-AA8D-1B2483CD663E}</a:tableStyleId>
              </a:tblPr>
              <a:tblGrid>
                <a:gridCol w="1460241">
                  <a:extLst>
                    <a:ext uri="{9D8B030D-6E8A-4147-A177-3AD203B41FA5}">
                      <a16:colId xmlns:a16="http://schemas.microsoft.com/office/drawing/2014/main" val="2411031941"/>
                    </a:ext>
                  </a:extLst>
                </a:gridCol>
                <a:gridCol w="3141013">
                  <a:extLst>
                    <a:ext uri="{9D8B030D-6E8A-4147-A177-3AD203B41FA5}">
                      <a16:colId xmlns:a16="http://schemas.microsoft.com/office/drawing/2014/main" val="2274606336"/>
                    </a:ext>
                  </a:extLst>
                </a:gridCol>
                <a:gridCol w="4136864">
                  <a:extLst>
                    <a:ext uri="{9D8B030D-6E8A-4147-A177-3AD203B41FA5}">
                      <a16:colId xmlns:a16="http://schemas.microsoft.com/office/drawing/2014/main" val="1220695627"/>
                    </a:ext>
                  </a:extLst>
                </a:gridCol>
                <a:gridCol w="2920483">
                  <a:extLst>
                    <a:ext uri="{9D8B030D-6E8A-4147-A177-3AD203B41FA5}">
                      <a16:colId xmlns:a16="http://schemas.microsoft.com/office/drawing/2014/main" val="3252203136"/>
                    </a:ext>
                  </a:extLst>
                </a:gridCol>
              </a:tblGrid>
              <a:tr h="395412">
                <a:tc>
                  <a:txBody>
                    <a:bodyPr/>
                    <a:lstStyle/>
                    <a:p>
                      <a:pPr algn="ctr" fontAlgn="ctr">
                        <a:buNone/>
                      </a:pPr>
                      <a:r>
                        <a:rPr lang="pt-BR" sz="1800" b="1" u="none" strike="noStrike" cap="all" spc="60" dirty="0">
                          <a:solidFill>
                            <a:schemeClr val="tx1"/>
                          </a:solidFill>
                          <a:effectLst/>
                        </a:rPr>
                        <a:t>Tema</a:t>
                      </a:r>
                      <a:endParaRPr lang="pt-BR" sz="1800" b="1" i="0" u="none" strike="noStrike" cap="all" spc="60" dirty="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Conceito</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Exemplos</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tc>
                  <a:txBody>
                    <a:bodyPr/>
                    <a:lstStyle/>
                    <a:p>
                      <a:pPr algn="ctr" fontAlgn="ctr">
                        <a:buNone/>
                      </a:pPr>
                      <a:r>
                        <a:rPr lang="pt-BR" sz="1800" b="1" u="none" strike="noStrike" cap="all" spc="60">
                          <a:solidFill>
                            <a:schemeClr val="tx1"/>
                          </a:solidFill>
                          <a:effectLst/>
                        </a:rPr>
                        <a:t>Base / Finalidade</a:t>
                      </a:r>
                      <a:endParaRPr lang="pt-BR" sz="1800" b="1" i="0" u="none" strike="noStrike" cap="all" spc="60">
                        <a:solidFill>
                          <a:schemeClr val="tx1"/>
                        </a:solidFill>
                        <a:effectLst/>
                        <a:latin typeface="Calibri" panose="020F0502020204030204" pitchFamily="34" charset="0"/>
                      </a:endParaRPr>
                    </a:p>
                  </a:txBody>
                  <a:tcPr marL="6252" marR="6252" marT="89866" marB="89866" anchor="b">
                    <a:lnL w="12700" cmpd="sng">
                      <a:noFill/>
                    </a:lnL>
                    <a:lnR w="12700" cmpd="sng">
                      <a:noFill/>
                    </a:lnR>
                    <a:lnT w="12700" cmpd="sng">
                      <a:noFill/>
                    </a:lnT>
                    <a:lnB w="38100" cmpd="sng">
                      <a:noFill/>
                    </a:lnB>
                    <a:noFill/>
                  </a:tcPr>
                </a:tc>
                <a:extLst>
                  <a:ext uri="{0D108BD9-81ED-4DB2-BD59-A6C34878D82A}">
                    <a16:rowId xmlns:a16="http://schemas.microsoft.com/office/drawing/2014/main" val="1369262265"/>
                  </a:ext>
                </a:extLst>
              </a:tr>
              <a:tr h="1330280">
                <a:tc>
                  <a:txBody>
                    <a:bodyPr/>
                    <a:lstStyle/>
                    <a:p>
                      <a:pPr algn="l" fontAlgn="ctr">
                        <a:buNone/>
                      </a:pPr>
                      <a:r>
                        <a:rPr lang="pt-BR" sz="1800" u="none" strike="noStrike" cap="none" spc="0">
                          <a:solidFill>
                            <a:schemeClr val="tx1"/>
                          </a:solidFill>
                          <a:effectLst/>
                        </a:rPr>
                        <a:t>Deveres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ap="flat" cmpd="sng" algn="ctr">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Ações e condutas obrigatórias que o servidor deve adotar para garantir o interesse público, a ética e a eficiência administrativa.</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 Assiduidade e pontualidade• Zelo com patrimônio público• Obediência às ordens legais• Sigilo funcional• Urbanidade no atendimento• Eficiência e dedicação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tc>
                  <a:txBody>
                    <a:bodyPr/>
                    <a:lstStyle/>
                    <a:p>
                      <a:pPr algn="l" fontAlgn="ctr">
                        <a:buNone/>
                      </a:pPr>
                      <a:r>
                        <a:rPr lang="pt-BR" sz="1800" u="none" strike="noStrike" cap="none" spc="0" dirty="0">
                          <a:solidFill>
                            <a:schemeClr val="tx1"/>
                          </a:solidFill>
                          <a:effectLst/>
                        </a:rPr>
                        <a:t>Garantir disciplina, continuidade do serviço público, proteção do patrimônio, respeito ao cidadão e observância dos princípios constitucionais.</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5678689"/>
                  </a:ext>
                </a:extLst>
              </a:tr>
              <a:tr h="1809566">
                <a:tc>
                  <a:txBody>
                    <a:bodyPr/>
                    <a:lstStyle/>
                    <a:p>
                      <a:pPr algn="l" fontAlgn="ctr">
                        <a:buNone/>
                      </a:pPr>
                      <a:r>
                        <a:rPr lang="pt-BR" sz="1800" u="none" strike="noStrike" cap="none" spc="0">
                          <a:solidFill>
                            <a:schemeClr val="tx1"/>
                          </a:solidFill>
                          <a:effectLst/>
                        </a:rPr>
                        <a:t>Proibições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dirty="0">
                          <a:solidFill>
                            <a:schemeClr val="tx1"/>
                          </a:solidFill>
                          <a:effectLst/>
                        </a:rPr>
                        <a:t>Condutas que o servidor não pode praticar por violarem a moralidade administrativa, a legalidade ou o interesse público.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dirty="0">
                          <a:solidFill>
                            <a:schemeClr val="tx1"/>
                          </a:solidFill>
                          <a:effectLst/>
                        </a:rPr>
                        <a:t>• Usar o cargo para obter vantagens pessoais• Utilizar bens públicos para fins privados• Retirar documentos sem autorização• Receber vantagens indevidas• Participar de empresas quando vedado• Tratar o público ou colegas com desrespeito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algn="l" fontAlgn="ctr">
                        <a:buNone/>
                      </a:pPr>
                      <a:r>
                        <a:rPr lang="pt-BR" sz="1800" u="none" strike="noStrike" cap="none" spc="0">
                          <a:solidFill>
                            <a:schemeClr val="tx1"/>
                          </a:solidFill>
                          <a:effectLst/>
                        </a:rPr>
                        <a:t>Evitar abuso de poder, favorecimento, fraude, corrupção e condutas incompatíveis com a função pública.</a:t>
                      </a:r>
                      <a:endParaRPr lang="pt-BR" sz="1800" b="0" i="0" u="none" strike="noStrike" cap="none" spc="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68720437"/>
                  </a:ext>
                </a:extLst>
              </a:tr>
              <a:tr h="1330280">
                <a:tc>
                  <a:txBody>
                    <a:bodyPr/>
                    <a:lstStyle/>
                    <a:p>
                      <a:pPr algn="l" fontAlgn="ctr">
                        <a:buNone/>
                      </a:pPr>
                      <a:r>
                        <a:rPr lang="pt-BR" sz="1800" u="none" strike="noStrike" cap="none" spc="0">
                          <a:solidFill>
                            <a:schemeClr val="tx1"/>
                          </a:solidFill>
                          <a:effectLst/>
                        </a:rPr>
                        <a:t>Responsabilidades</a:t>
                      </a:r>
                      <a:endParaRPr lang="pt-BR" sz="1800" b="1" i="0" u="none" strike="noStrike" cap="none" spc="0">
                        <a:solidFill>
                          <a:schemeClr val="tx1"/>
                        </a:solidFill>
                        <a:effectLst/>
                        <a:latin typeface="Calibri" panose="020F0502020204030204" pitchFamily="34" charset="0"/>
                      </a:endParaRPr>
                    </a:p>
                  </a:txBody>
                  <a:tcPr marL="6252" marR="6252" marT="6252" marB="89866" anchor="ctr">
                    <a:lnL w="12700" cap="flat" cmpd="sng" algn="ctr">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Consequências legais aplicadas ao servidor que descumpre deveres ou pratica condutas proibidas; podem ocorrer em mais de uma esfera.</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 Advertência, suspensão ou demissão (disciplinar)• Ressarcimento ao erário (civil)• Crimes como peculato, corrupção e violação de sigilo (penal)</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l" fontAlgn="ctr">
                        <a:buNone/>
                      </a:pPr>
                      <a:r>
                        <a:rPr lang="pt-BR" sz="1800" u="none" strike="noStrike" cap="none" spc="0" dirty="0">
                          <a:solidFill>
                            <a:schemeClr val="tx1"/>
                          </a:solidFill>
                          <a:effectLst/>
                        </a:rPr>
                        <a:t>Proteger o patrimônio público, assegurar ética na gestão pública, garantir responsabilização e preservar a confiança da sociedade no Estado.</a:t>
                      </a:r>
                      <a:endParaRPr lang="pt-BR" sz="1800" b="0" i="0" u="none" strike="noStrike" cap="none" spc="0" dirty="0">
                        <a:solidFill>
                          <a:schemeClr val="tx1"/>
                        </a:solidFill>
                        <a:effectLst/>
                        <a:latin typeface="Calibri" panose="020F0502020204030204" pitchFamily="34" charset="0"/>
                      </a:endParaRPr>
                    </a:p>
                  </a:txBody>
                  <a:tcPr marL="6252" marR="6252" marT="6252" marB="8986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612438749"/>
                  </a:ext>
                </a:extLst>
              </a:tr>
            </a:tbl>
          </a:graphicData>
        </a:graphic>
      </p:graphicFrame>
    </p:spTree>
    <p:extLst>
      <p:ext uri="{BB962C8B-B14F-4D97-AF65-F5344CB8AC3E}">
        <p14:creationId xmlns:p14="http://schemas.microsoft.com/office/powerpoint/2010/main" val="339484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C739A3E-B917-F837-B115-A6E82B2DEDB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F99F9BF-9471-7575-8138-B24D5682E5D7}"/>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94EBA707-8F81-1631-3E01-71A6087EB256}"/>
              </a:ext>
            </a:extLst>
          </p:cNvPr>
          <p:cNvSpPr txBox="1"/>
          <p:nvPr/>
        </p:nvSpPr>
        <p:spPr>
          <a:xfrm>
            <a:off x="1371600" y="942109"/>
            <a:ext cx="10058400" cy="4524315"/>
          </a:xfrm>
          <a:prstGeom prst="rect">
            <a:avLst/>
          </a:prstGeom>
          <a:noFill/>
        </p:spPr>
        <p:txBody>
          <a:bodyPr wrap="square">
            <a:spAutoFit/>
          </a:bodyPr>
          <a:lstStyle/>
          <a:p>
            <a:r>
              <a:rPr lang="pt-BR" sz="2400" b="1" dirty="0"/>
              <a:t>Sindicância Administrativa </a:t>
            </a:r>
          </a:p>
          <a:p>
            <a:endParaRPr lang="pt-BR" sz="2400" b="1" dirty="0"/>
          </a:p>
          <a:p>
            <a:pPr algn="just"/>
            <a:r>
              <a:rPr lang="pt-BR" sz="2400" dirty="0"/>
              <a:t>A sindicância administrativa é o procedimento inicial e investigativo utilizado pela Administração para </a:t>
            </a:r>
            <a:r>
              <a:rPr lang="pt-BR" sz="2400" b="1" dirty="0"/>
              <a:t>apurar a existência de fatos e indícios de autoria</a:t>
            </a:r>
            <a:r>
              <a:rPr lang="pt-BR" sz="2400" dirty="0"/>
              <a:t> relacionados a possíveis irregularidades funcionais. </a:t>
            </a:r>
          </a:p>
          <a:p>
            <a:pPr algn="just"/>
            <a:endParaRPr lang="pt-BR" sz="2400" dirty="0"/>
          </a:p>
          <a:p>
            <a:pPr algn="just"/>
            <a:r>
              <a:rPr lang="pt-BR" sz="2400" dirty="0"/>
              <a:t>Trata-se de uma fase de </a:t>
            </a:r>
            <a:r>
              <a:rPr lang="pt-BR" sz="2400" b="1" dirty="0"/>
              <a:t>elucidação preliminar</a:t>
            </a:r>
            <a:r>
              <a:rPr lang="pt-BR" sz="2400" dirty="0"/>
              <a:t>, destinada a verificar se há elementos suficientes para instaurar processo administrativo disciplinar ou se o caso pode ser arquivado. </a:t>
            </a:r>
          </a:p>
          <a:p>
            <a:pPr algn="just"/>
            <a:endParaRPr lang="pt-BR" sz="2400" dirty="0"/>
          </a:p>
          <a:p>
            <a:pPr algn="just"/>
            <a:r>
              <a:rPr lang="pt-BR" sz="2400" dirty="0"/>
              <a:t>Seu papel é garantir que a Administração aja com prudência, zelo e proporcionalidade antes de aplicar penalidades mais severas.</a:t>
            </a:r>
          </a:p>
        </p:txBody>
      </p:sp>
      <p:pic>
        <p:nvPicPr>
          <p:cNvPr id="4" name="Imagem 3">
            <a:extLst>
              <a:ext uri="{FF2B5EF4-FFF2-40B4-BE49-F238E27FC236}">
                <a16:creationId xmlns:a16="http://schemas.microsoft.com/office/drawing/2014/main" id="{A03404B8-3D5B-4E8C-AA43-EAE6C3E2890E}"/>
              </a:ext>
            </a:extLst>
          </p:cNvPr>
          <p:cNvPicPr>
            <a:picLocks noChangeAspect="1"/>
          </p:cNvPicPr>
          <p:nvPr/>
        </p:nvPicPr>
        <p:blipFill>
          <a:blip r:embed="rId5"/>
          <a:stretch>
            <a:fillRect/>
          </a:stretch>
        </p:blipFill>
        <p:spPr>
          <a:xfrm>
            <a:off x="9122252" y="942109"/>
            <a:ext cx="1057423" cy="543001"/>
          </a:xfrm>
          <a:prstGeom prst="rect">
            <a:avLst/>
          </a:prstGeom>
        </p:spPr>
      </p:pic>
    </p:spTree>
    <p:extLst>
      <p:ext uri="{BB962C8B-B14F-4D97-AF65-F5344CB8AC3E}">
        <p14:creationId xmlns:p14="http://schemas.microsoft.com/office/powerpoint/2010/main" val="153430083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F29487D-5823-C60D-B5DA-226BB077EF83}"/>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3F4C6214-AAA7-7AD9-AA42-B2F3EDAC7C5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F68709BD-10AF-4D84-D0EF-84885376F28C}"/>
              </a:ext>
            </a:extLst>
          </p:cNvPr>
          <p:cNvSpPr txBox="1"/>
          <p:nvPr/>
        </p:nvSpPr>
        <p:spPr>
          <a:xfrm>
            <a:off x="1371600" y="942109"/>
            <a:ext cx="10058400" cy="4678204"/>
          </a:xfrm>
          <a:prstGeom prst="rect">
            <a:avLst/>
          </a:prstGeom>
          <a:noFill/>
        </p:spPr>
        <p:txBody>
          <a:bodyPr wrap="square">
            <a:spAutoFit/>
          </a:bodyPr>
          <a:lstStyle/>
          <a:p>
            <a:endParaRPr lang="pt-BR" b="1" dirty="0"/>
          </a:p>
          <a:p>
            <a:endParaRPr lang="pt-BR" dirty="0"/>
          </a:p>
          <a:p>
            <a:r>
              <a:rPr lang="pt-BR" sz="2400" b="1" dirty="0"/>
              <a:t>Sindicância Administrativa</a:t>
            </a:r>
          </a:p>
          <a:p>
            <a:endParaRPr lang="pt-BR" sz="2400" b="1" dirty="0"/>
          </a:p>
          <a:p>
            <a:pPr algn="just"/>
            <a:r>
              <a:rPr lang="pt-BR" sz="2400" dirty="0"/>
              <a:t>Esse instrumento possui caráter </a:t>
            </a:r>
            <a:r>
              <a:rPr lang="pt-BR" sz="2400" b="1" dirty="0"/>
              <a:t>informativo e inquisitório</a:t>
            </a:r>
            <a:r>
              <a:rPr lang="pt-BR" sz="2400" dirty="0"/>
              <a:t>, podendo ser instaurado a partir de:</a:t>
            </a:r>
          </a:p>
          <a:p>
            <a:pPr algn="just"/>
            <a:endParaRPr lang="pt-BR" sz="2400" dirty="0"/>
          </a:p>
          <a:p>
            <a:pPr marL="800100" lvl="1" indent="-342900" algn="just">
              <a:buFont typeface="Wingdings" panose="05000000000000000000" pitchFamily="2" charset="2"/>
              <a:buChar char="Ø"/>
            </a:pPr>
            <a:r>
              <a:rPr lang="pt-BR" sz="2400" dirty="0"/>
              <a:t>denúncia formal</a:t>
            </a:r>
          </a:p>
          <a:p>
            <a:pPr marL="800100" lvl="1" indent="-342900" algn="just">
              <a:buFont typeface="Wingdings" panose="05000000000000000000" pitchFamily="2" charset="2"/>
              <a:buChar char="Ø"/>
            </a:pPr>
            <a:r>
              <a:rPr lang="pt-BR" sz="2400" dirty="0"/>
              <a:t>representação</a:t>
            </a:r>
          </a:p>
          <a:p>
            <a:pPr marL="800100" lvl="1" indent="-342900" algn="just">
              <a:buFont typeface="Wingdings" panose="05000000000000000000" pitchFamily="2" charset="2"/>
              <a:buChar char="Ø"/>
            </a:pPr>
            <a:r>
              <a:rPr lang="pt-BR" sz="2400" dirty="0"/>
              <a:t>comunicação interna</a:t>
            </a:r>
          </a:p>
          <a:p>
            <a:pPr marL="800100" lvl="1" indent="-342900" algn="just">
              <a:buFont typeface="Wingdings" panose="05000000000000000000" pitchFamily="2" charset="2"/>
              <a:buChar char="Ø"/>
            </a:pPr>
            <a:r>
              <a:rPr lang="pt-BR" sz="2400" dirty="0"/>
              <a:t>fato observado pela chefia</a:t>
            </a:r>
          </a:p>
          <a:p>
            <a:pPr marL="800100" lvl="1" indent="-342900" algn="just">
              <a:buFont typeface="Wingdings" panose="05000000000000000000" pitchFamily="2" charset="2"/>
              <a:buChar char="Ø"/>
            </a:pPr>
            <a:endParaRPr lang="pt-BR" sz="2400" b="0" i="0" dirty="0">
              <a:effectLst/>
            </a:endParaRPr>
          </a:p>
          <a:p>
            <a:pPr lvl="1" algn="just"/>
            <a:r>
              <a:rPr lang="pt-BR" sz="2400" dirty="0"/>
              <a:t>A sindicância segue a lógica do art. 143 da Lei 8.112/1990.</a:t>
            </a:r>
            <a:endParaRPr lang="pt-BR" sz="2200" b="0" i="0" dirty="0">
              <a:effectLst/>
            </a:endParaRPr>
          </a:p>
        </p:txBody>
      </p:sp>
    </p:spTree>
    <p:extLst>
      <p:ext uri="{BB962C8B-B14F-4D97-AF65-F5344CB8AC3E}">
        <p14:creationId xmlns:p14="http://schemas.microsoft.com/office/powerpoint/2010/main" val="2672119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a:extLst>
              <a:ext uri="{FF2B5EF4-FFF2-40B4-BE49-F238E27FC236}">
                <a16:creationId xmlns:a16="http://schemas.microsoft.com/office/drawing/2014/main" id="{4F897325-47AB-7576-DA33-F53C5700399A}"/>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en-US" altLang="pt-BR" sz="4000" b="1" kern="1200" dirty="0" err="1">
                <a:solidFill>
                  <a:srgbClr val="FFFFFF"/>
                </a:solidFill>
                <a:effectLst>
                  <a:outerShdw blurRad="38100" dist="38100" dir="2700000" algn="tl">
                    <a:srgbClr val="000000">
                      <a:alpha val="43137"/>
                    </a:srgbClr>
                  </a:outerShdw>
                </a:effectLst>
                <a:latin typeface="+mj-lt"/>
                <a:ea typeface="+mj-ea"/>
                <a:cs typeface="+mj-cs"/>
              </a:rPr>
              <a:t>Professora</a:t>
            </a:r>
            <a:endParaRPr lang="en-US" altLang="pt-BR" sz="4000" b="1" kern="1200" dirty="0">
              <a:solidFill>
                <a:srgbClr val="FFFFFF"/>
              </a:solidFill>
              <a:effectLst>
                <a:outerShdw blurRad="38100" dist="38100" dir="2700000" algn="tl">
                  <a:srgbClr val="000000">
                    <a:alpha val="43137"/>
                  </a:srgbClr>
                </a:outerShdw>
              </a:effectLst>
              <a:latin typeface="+mj-lt"/>
              <a:ea typeface="+mj-ea"/>
              <a:cs typeface="+mj-cs"/>
            </a:endParaRPr>
          </a:p>
          <a:p>
            <a:pPr algn="ctr">
              <a:lnSpc>
                <a:spcPct val="90000"/>
              </a:lnSpc>
              <a:spcBef>
                <a:spcPct val="0"/>
              </a:spcBef>
              <a:spcAft>
                <a:spcPts val="600"/>
              </a:spcAft>
              <a:defRPr/>
            </a:pPr>
            <a:r>
              <a:rPr lang="pt-BR" sz="4000" b="1" dirty="0">
                <a:solidFill>
                  <a:srgbClr val="FFFFFF"/>
                </a:solidFill>
                <a:effectLst>
                  <a:outerShdw blurRad="38100" dist="38100" dir="2700000" algn="tl">
                    <a:srgbClr val="000000">
                      <a:alpha val="43137"/>
                    </a:srgbClr>
                  </a:outerShdw>
                </a:effectLst>
                <a:latin typeface="+mj-lt"/>
                <a:ea typeface="+mj-ea"/>
                <a:cs typeface="+mj-cs"/>
              </a:rPr>
              <a:t>Marcianita Lopata de Lima</a:t>
            </a:r>
          </a:p>
          <a:p>
            <a:pPr marL="0" indent="0" algn="r">
              <a:lnSpc>
                <a:spcPct val="90000"/>
              </a:lnSpc>
              <a:spcBef>
                <a:spcPct val="0"/>
              </a:spcBef>
              <a:spcAft>
                <a:spcPts val="600"/>
              </a:spcAft>
              <a:defRPr/>
            </a:pPr>
            <a:endParaRPr lang="en-US" altLang="pt-BR" sz="4000" b="1" kern="1200" dirty="0">
              <a:solidFill>
                <a:srgbClr val="FFFFFF"/>
              </a:solidFill>
              <a:effectLst>
                <a:outerShdw blurRad="38100" dist="38100" dir="2700000" algn="tl">
                  <a:srgbClr val="000000">
                    <a:alpha val="43137"/>
                  </a:srgbClr>
                </a:outerShdw>
              </a:effectLst>
              <a:latin typeface="+mj-lt"/>
              <a:ea typeface="+mj-ea"/>
              <a:cs typeface="+mj-cs"/>
            </a:endParaRPr>
          </a:p>
        </p:txBody>
      </p:sp>
      <p:sp>
        <p:nvSpPr>
          <p:cNvPr id="3" name="Espaço Reservado para Conteúdo 2"/>
          <p:cNvSpPr>
            <a:spLocks noGrp="1"/>
          </p:cNvSpPr>
          <p:nvPr>
            <p:ph idx="1"/>
          </p:nvPr>
        </p:nvSpPr>
        <p:spPr>
          <a:xfrm>
            <a:off x="4581727" y="649480"/>
            <a:ext cx="3025303" cy="5546047"/>
          </a:xfrm>
        </p:spPr>
        <p:txBody>
          <a:bodyPr vert="horz" lIns="91440" tIns="45720" rIns="91440" bIns="45720" rtlCol="0" anchor="ctr">
            <a:normAutofit/>
          </a:bodyPr>
          <a:lstStyle/>
          <a:p>
            <a:pPr marL="0" indent="0">
              <a:buNone/>
              <a:defRPr/>
            </a:pPr>
            <a:endParaRPr lang="pt-BR" sz="1600" b="1" noProof="0" dirty="0"/>
          </a:p>
          <a:p>
            <a:pPr marL="0">
              <a:defRPr/>
            </a:pPr>
            <a:r>
              <a:rPr lang="pt-BR" sz="1600" b="1" noProof="0" dirty="0"/>
              <a:t>Advogada</a:t>
            </a:r>
          </a:p>
          <a:p>
            <a:pPr marL="0">
              <a:defRPr/>
            </a:pPr>
            <a:r>
              <a:rPr lang="pt-BR" sz="1600" b="1" noProof="0" dirty="0"/>
              <a:t>Mestre em Direito Empresarial e Cidadania pelo </a:t>
            </a:r>
            <a:r>
              <a:rPr lang="pt-BR" sz="1600" b="1" noProof="0" dirty="0" err="1"/>
              <a:t>Unicuritiba</a:t>
            </a:r>
            <a:endParaRPr lang="pt-BR" sz="1600" b="1" noProof="0" dirty="0"/>
          </a:p>
          <a:p>
            <a:pPr marL="0">
              <a:defRPr/>
            </a:pPr>
            <a:r>
              <a:rPr lang="pt-BR" sz="1600" b="1" noProof="0" dirty="0"/>
              <a:t>Especialização em Gestão Contábil e Tributária pela UFPR </a:t>
            </a:r>
          </a:p>
          <a:p>
            <a:pPr marL="0">
              <a:defRPr/>
            </a:pPr>
            <a:r>
              <a:rPr lang="pt-BR" sz="1600" b="1" noProof="0" dirty="0"/>
              <a:t>Especialização em LGPD pela </a:t>
            </a:r>
            <a:r>
              <a:rPr lang="pt-BR" sz="1600" b="1" noProof="0" dirty="0" err="1"/>
              <a:t>Legale</a:t>
            </a:r>
            <a:r>
              <a:rPr lang="pt-BR" sz="1600" b="1" noProof="0" dirty="0"/>
              <a:t> Educacional</a:t>
            </a:r>
          </a:p>
          <a:p>
            <a:pPr marL="0">
              <a:defRPr/>
            </a:pPr>
            <a:r>
              <a:rPr lang="pt-BR" sz="1600" b="1" noProof="0" dirty="0"/>
              <a:t>Especialização em Direito Empresarial pela </a:t>
            </a:r>
            <a:r>
              <a:rPr lang="pt-BR" sz="1600" b="1" noProof="0" dirty="0" err="1"/>
              <a:t>Legale</a:t>
            </a:r>
            <a:r>
              <a:rPr lang="pt-BR" sz="1600" b="1" noProof="0" dirty="0"/>
              <a:t> Educacional</a:t>
            </a:r>
          </a:p>
          <a:p>
            <a:pPr marL="0">
              <a:defRPr/>
            </a:pPr>
            <a:r>
              <a:rPr lang="pt-BR" sz="1600" b="1" noProof="0" dirty="0"/>
              <a:t>Especialização em Planejamento Previdenciário pela </a:t>
            </a:r>
            <a:r>
              <a:rPr lang="pt-BR" sz="1600" b="1" noProof="0" dirty="0" err="1"/>
              <a:t>Legale</a:t>
            </a:r>
            <a:r>
              <a:rPr lang="pt-BR" sz="1600" b="1" noProof="0" dirty="0"/>
              <a:t> Educacional</a:t>
            </a:r>
          </a:p>
          <a:p>
            <a:pPr marL="0">
              <a:defRPr/>
            </a:pPr>
            <a:r>
              <a:rPr lang="pt-BR" sz="1600" b="1" noProof="0" dirty="0"/>
              <a:t>MBA em Gestão de Pessoas pela </a:t>
            </a:r>
            <a:r>
              <a:rPr lang="pt-BR" sz="1600" b="1" noProof="0" dirty="0" err="1"/>
              <a:t>Facet</a:t>
            </a:r>
            <a:endParaRPr lang="pt-BR" sz="1600" b="1" noProof="0" dirty="0"/>
          </a:p>
          <a:p>
            <a:pPr marL="0">
              <a:defRPr/>
            </a:pPr>
            <a:r>
              <a:rPr lang="pt-BR" sz="1600" b="1" noProof="0" dirty="0"/>
              <a:t>Graduada em Direito pela FACEAR (2009)</a:t>
            </a:r>
          </a:p>
          <a:p>
            <a:pPr marL="0">
              <a:defRPr/>
            </a:pPr>
            <a:endParaRPr lang="en-US" altLang="pt-BR" sz="1600" b="1" dirty="0">
              <a:effectLst>
                <a:outerShdw blurRad="38100" dist="38100" dir="2700000" algn="tl">
                  <a:srgbClr val="000000">
                    <a:alpha val="43137"/>
                  </a:srgbClr>
                </a:outerShdw>
              </a:effectLst>
            </a:endParaRPr>
          </a:p>
        </p:txBody>
      </p:sp>
      <p:pic>
        <p:nvPicPr>
          <p:cNvPr id="5" name="Imagem 4">
            <a:extLst>
              <a:ext uri="{FF2B5EF4-FFF2-40B4-BE49-F238E27FC236}">
                <a16:creationId xmlns:a16="http://schemas.microsoft.com/office/drawing/2014/main" id="{2136900F-D056-3408-9C7F-C9412657D0F9}"/>
              </a:ext>
            </a:extLst>
          </p:cNvPr>
          <p:cNvPicPr>
            <a:picLocks noChangeAspect="1"/>
          </p:cNvPicPr>
          <p:nvPr/>
        </p:nvPicPr>
        <p:blipFill>
          <a:blip r:embed="rId2"/>
          <a:stretch>
            <a:fillRect/>
          </a:stretch>
        </p:blipFill>
        <p:spPr>
          <a:xfrm>
            <a:off x="8109502" y="1380071"/>
            <a:ext cx="3615776" cy="4109736"/>
          </a:xfrm>
          <a:prstGeom prst="rect">
            <a:avLst/>
          </a:prstGeom>
        </p:spPr>
      </p:pic>
    </p:spTree>
    <p:extLst>
      <p:ext uri="{BB962C8B-B14F-4D97-AF65-F5344CB8AC3E}">
        <p14:creationId xmlns:p14="http://schemas.microsoft.com/office/powerpoint/2010/main" val="2518217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26CAE7C-9EBC-9A50-C499-D18558EB2C9F}"/>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ED653F4-D800-D06F-3AE6-00C47ADDA16B}"/>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6900067E-CD37-617F-3055-F4B7B3968ECB}"/>
              </a:ext>
            </a:extLst>
          </p:cNvPr>
          <p:cNvSpPr txBox="1"/>
          <p:nvPr/>
        </p:nvSpPr>
        <p:spPr>
          <a:xfrm>
            <a:off x="1371600" y="942109"/>
            <a:ext cx="10058400" cy="5724644"/>
          </a:xfrm>
          <a:prstGeom prst="rect">
            <a:avLst/>
          </a:prstGeom>
          <a:noFill/>
        </p:spPr>
        <p:txBody>
          <a:bodyPr wrap="square">
            <a:spAutoFit/>
          </a:bodyPr>
          <a:lstStyle/>
          <a:p>
            <a:endParaRPr lang="pt-BR" b="1" dirty="0"/>
          </a:p>
          <a:p>
            <a:endParaRPr lang="pt-BR" dirty="0"/>
          </a:p>
          <a:p>
            <a:pPr algn="just"/>
            <a:r>
              <a:rPr lang="pt-BR" sz="2400" dirty="0"/>
              <a:t>Em regra, a sindicância possui prazos mais curtos, rito mais simples e pode ou não resultar em punição, sendo normalmente reservada para faltas de menor gravidade, como advertência ou repreensão. </a:t>
            </a:r>
          </a:p>
          <a:p>
            <a:pPr algn="just"/>
            <a:endParaRPr lang="pt-BR" sz="2400" dirty="0"/>
          </a:p>
          <a:p>
            <a:pPr algn="just"/>
            <a:r>
              <a:rPr lang="pt-BR" sz="2400" dirty="0"/>
              <a:t>E quando da apuração surgem indícios de infração grave? Neste caso o procedimento deve ser convertido em Processo Administrativo Disciplinar (PAD).</a:t>
            </a:r>
          </a:p>
          <a:p>
            <a:pPr algn="just"/>
            <a:endParaRPr lang="pt-BR" sz="2400" dirty="0"/>
          </a:p>
          <a:p>
            <a:pPr algn="just"/>
            <a:r>
              <a:rPr lang="pt-BR" sz="2400" dirty="0"/>
              <a:t>Sua essência está na </a:t>
            </a:r>
            <a:r>
              <a:rPr lang="pt-BR" sz="2400" b="1" dirty="0"/>
              <a:t>busca da verdade material</a:t>
            </a:r>
            <a:r>
              <a:rPr lang="pt-BR" sz="2400" dirty="0"/>
              <a:t>, ou seja, na apuração real dos fatos e circunstâncias que possam caracterizar infração disciplinar, garantindo legalidade e moralidade no serviço público.</a:t>
            </a: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45498449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706214-2350-7A4C-BD2F-2C98A1371BC6}"/>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id="{8C2242CD-E5C0-D300-415F-47CCED57CF5C}"/>
              </a:ext>
            </a:extLst>
          </p:cNvPr>
          <p:cNvSpPr txBox="1"/>
          <p:nvPr/>
        </p:nvSpPr>
        <p:spPr>
          <a:xfrm>
            <a:off x="1371600" y="942109"/>
            <a:ext cx="10058400" cy="1554272"/>
          </a:xfrm>
          <a:prstGeom prst="rect">
            <a:avLst/>
          </a:prstGeom>
          <a:noFill/>
        </p:spPr>
        <p:txBody>
          <a:bodyPr wrap="square">
            <a:spAutoFit/>
          </a:bodyPr>
          <a:lstStyle/>
          <a:p>
            <a:pPr>
              <a:spcAft>
                <a:spcPts val="600"/>
              </a:spcAft>
            </a:pPr>
            <a:endParaRPr lang="pt-BR" b="1"/>
          </a:p>
          <a:p>
            <a:pPr>
              <a:spcAft>
                <a:spcPts val="600"/>
              </a:spcAft>
            </a:pPr>
            <a:endParaRPr lang="pt-BR"/>
          </a:p>
          <a:p>
            <a:pPr>
              <a:spcAft>
                <a:spcPts val="600"/>
              </a:spcAft>
            </a:pPr>
            <a:endParaRPr lang="pt-BR" sz="2200"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68E8922C-C8F2-9B38-8B0A-69901D7053A9}"/>
              </a:ext>
            </a:extLst>
          </p:cNvPr>
          <p:cNvGraphicFramePr>
            <a:graphicFrameLocks noGrp="1"/>
          </p:cNvGraphicFramePr>
          <p:nvPr>
            <p:extLst>
              <p:ext uri="{D42A27DB-BD31-4B8C-83A1-F6EECF244321}">
                <p14:modId xmlns:p14="http://schemas.microsoft.com/office/powerpoint/2010/main" val="2230544709"/>
              </p:ext>
            </p:extLst>
          </p:nvPr>
        </p:nvGraphicFramePr>
        <p:xfrm>
          <a:off x="3765494" y="1115367"/>
          <a:ext cx="8057700" cy="4784486"/>
        </p:xfrm>
        <a:graphic>
          <a:graphicData uri="http://schemas.openxmlformats.org/drawingml/2006/table">
            <a:tbl>
              <a:tblPr>
                <a:tableStyleId>{9D7B26C5-4107-4FEC-AEDC-1716B250A1EF}</a:tableStyleId>
              </a:tblPr>
              <a:tblGrid>
                <a:gridCol w="2973869">
                  <a:extLst>
                    <a:ext uri="{9D8B030D-6E8A-4147-A177-3AD203B41FA5}">
                      <a16:colId xmlns:a16="http://schemas.microsoft.com/office/drawing/2014/main" val="463686674"/>
                    </a:ext>
                  </a:extLst>
                </a:gridCol>
                <a:gridCol w="5083831">
                  <a:extLst>
                    <a:ext uri="{9D8B030D-6E8A-4147-A177-3AD203B41FA5}">
                      <a16:colId xmlns:a16="http://schemas.microsoft.com/office/drawing/2014/main" val="1983041755"/>
                    </a:ext>
                  </a:extLst>
                </a:gridCol>
              </a:tblGrid>
              <a:tr h="544685">
                <a:tc>
                  <a:txBody>
                    <a:bodyPr/>
                    <a:lstStyle/>
                    <a:p>
                      <a:pPr algn="l" fontAlgn="ctr">
                        <a:buNone/>
                      </a:pPr>
                      <a:r>
                        <a:rPr lang="pt-BR" sz="2500" b="0" u="none" strike="noStrike">
                          <a:effectLst/>
                        </a:rPr>
                        <a:t>Aspecto</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Pontos Principais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792961947"/>
                  </a:ext>
                </a:extLst>
              </a:tr>
              <a:tr h="923779">
                <a:tc>
                  <a:txBody>
                    <a:bodyPr/>
                    <a:lstStyle/>
                    <a:p>
                      <a:pPr algn="l" fontAlgn="ctr">
                        <a:buNone/>
                      </a:pPr>
                      <a:r>
                        <a:rPr lang="pt-BR" sz="2500" b="0" u="none" strike="noStrike">
                          <a:effectLst/>
                        </a:rPr>
                        <a:t>Finalidade</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Apurar fatos e definir existência de indícios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4247115049"/>
                  </a:ext>
                </a:extLst>
              </a:tr>
              <a:tr h="544685">
                <a:tc>
                  <a:txBody>
                    <a:bodyPr/>
                    <a:lstStyle/>
                    <a:p>
                      <a:pPr algn="l" fontAlgn="ctr">
                        <a:buNone/>
                      </a:pPr>
                      <a:r>
                        <a:rPr lang="pt-BR" sz="2500" b="0" u="none" strike="noStrike">
                          <a:effectLst/>
                        </a:rPr>
                        <a:t>Natureza</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Investigativa e preliminar</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480253132"/>
                  </a:ext>
                </a:extLst>
              </a:tr>
              <a:tr h="923779">
                <a:tc>
                  <a:txBody>
                    <a:bodyPr/>
                    <a:lstStyle/>
                    <a:p>
                      <a:pPr algn="l" fontAlgn="ctr">
                        <a:buNone/>
                      </a:pPr>
                      <a:r>
                        <a:rPr lang="pt-BR" sz="2500" b="0" u="none" strike="noStrike">
                          <a:effectLst/>
                        </a:rPr>
                        <a:t>Resultado possível</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Arquivamento, punição leve ou instauração de PAD</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129968890"/>
                  </a:ext>
                </a:extLst>
              </a:tr>
              <a:tr h="923779">
                <a:tc>
                  <a:txBody>
                    <a:bodyPr/>
                    <a:lstStyle/>
                    <a:p>
                      <a:pPr algn="l" fontAlgn="ctr">
                        <a:buNone/>
                      </a:pPr>
                      <a:r>
                        <a:rPr lang="pt-BR" sz="2500" b="0" u="none" strike="noStrike" dirty="0">
                          <a:effectLst/>
                        </a:rPr>
                        <a:t>Papel</a:t>
                      </a:r>
                      <a:endParaRPr lang="pt-BR" sz="2500" b="0" i="0" u="none" strike="noStrike" dirty="0">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a:effectLst/>
                        </a:rPr>
                        <a:t>Verificar situação antes de medidas mais gravosas</a:t>
                      </a:r>
                      <a:endParaRPr lang="pt-BR" sz="2500" b="0" i="0" u="none" strike="noStrike">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2699616155"/>
                  </a:ext>
                </a:extLst>
              </a:tr>
              <a:tr h="923779">
                <a:tc>
                  <a:txBody>
                    <a:bodyPr/>
                    <a:lstStyle/>
                    <a:p>
                      <a:pPr algn="l" fontAlgn="ctr">
                        <a:buNone/>
                      </a:pPr>
                      <a:r>
                        <a:rPr lang="pt-BR" sz="2500" b="0" u="none" strike="noStrike">
                          <a:effectLst/>
                        </a:rPr>
                        <a:t>Quando ocorre</a:t>
                      </a:r>
                      <a:endParaRPr lang="pt-BR" sz="2500" b="0" i="0" u="none" strike="noStrike">
                        <a:effectLst/>
                        <a:latin typeface="Arial" panose="020B0604020202020204" pitchFamily="34" charset="0"/>
                      </a:endParaRPr>
                    </a:p>
                  </a:txBody>
                  <a:tcPr marL="125702" marR="125702" marT="62852" marB="62852" anchor="ctr"/>
                </a:tc>
                <a:tc>
                  <a:txBody>
                    <a:bodyPr/>
                    <a:lstStyle/>
                    <a:p>
                      <a:pPr algn="l" fontAlgn="ctr">
                        <a:buNone/>
                      </a:pPr>
                      <a:r>
                        <a:rPr lang="pt-BR" sz="2500" b="0" u="none" strike="noStrike" dirty="0">
                          <a:effectLst/>
                        </a:rPr>
                        <a:t>Dúvidas quanto aos fatos e autoria</a:t>
                      </a:r>
                      <a:endParaRPr lang="pt-BR" sz="2500" b="0" i="0" u="none" strike="noStrike" dirty="0">
                        <a:effectLst/>
                        <a:latin typeface="Arial" panose="020B0604020202020204" pitchFamily="34" charset="0"/>
                      </a:endParaRPr>
                    </a:p>
                  </a:txBody>
                  <a:tcPr marL="125702" marR="125702" marT="62852" marB="62852" anchor="ctr"/>
                </a:tc>
                <a:extLst>
                  <a:ext uri="{0D108BD9-81ED-4DB2-BD59-A6C34878D82A}">
                    <a16:rowId xmlns:a16="http://schemas.microsoft.com/office/drawing/2014/main" val="1053500869"/>
                  </a:ext>
                </a:extLst>
              </a:tr>
            </a:tbl>
          </a:graphicData>
        </a:graphic>
      </p:graphicFrame>
      <p:pic>
        <p:nvPicPr>
          <p:cNvPr id="5" name="Imagem 4">
            <a:extLst>
              <a:ext uri="{FF2B5EF4-FFF2-40B4-BE49-F238E27FC236}">
                <a16:creationId xmlns:a16="http://schemas.microsoft.com/office/drawing/2014/main" id="{38CC4A44-D32A-F121-31A3-D5658F7A7B0C}"/>
              </a:ext>
            </a:extLst>
          </p:cNvPr>
          <p:cNvPicPr>
            <a:picLocks noChangeAspect="1"/>
          </p:cNvPicPr>
          <p:nvPr/>
        </p:nvPicPr>
        <p:blipFill>
          <a:blip r:embed="rId4"/>
          <a:stretch>
            <a:fillRect/>
          </a:stretch>
        </p:blipFill>
        <p:spPr>
          <a:xfrm>
            <a:off x="368807" y="2626686"/>
            <a:ext cx="3000794" cy="1705213"/>
          </a:xfrm>
          <a:prstGeom prst="rect">
            <a:avLst/>
          </a:prstGeom>
        </p:spPr>
      </p:pic>
    </p:spTree>
    <p:extLst>
      <p:ext uri="{BB962C8B-B14F-4D97-AF65-F5344CB8AC3E}">
        <p14:creationId xmlns:p14="http://schemas.microsoft.com/office/powerpoint/2010/main" val="1173540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514EDF-B2E2-2E24-6F10-008CA297019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F6456A5-3D8B-FE1C-3D75-E0EC386AD8A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2BFDF66E-3D99-6F37-521C-45AE9A2AE2DA}"/>
              </a:ext>
            </a:extLst>
          </p:cNvPr>
          <p:cNvSpPr txBox="1"/>
          <p:nvPr/>
        </p:nvSpPr>
        <p:spPr>
          <a:xfrm>
            <a:off x="793103" y="942109"/>
            <a:ext cx="10226350" cy="5847755"/>
          </a:xfrm>
          <a:prstGeom prst="rect">
            <a:avLst/>
          </a:prstGeom>
          <a:noFill/>
        </p:spPr>
        <p:txBody>
          <a:bodyPr wrap="square">
            <a:spAutoFit/>
          </a:bodyPr>
          <a:lstStyle/>
          <a:p>
            <a:pPr algn="just"/>
            <a:r>
              <a:rPr lang="pt-BR" sz="2200" b="1" dirty="0"/>
              <a:t>PAD — Processo Administrativo Disciplinar</a:t>
            </a:r>
          </a:p>
          <a:p>
            <a:pPr algn="just"/>
            <a:r>
              <a:rPr lang="pt-BR" sz="2200" dirty="0"/>
              <a:t>O Processo Administrativo Disciplinar é o </a:t>
            </a:r>
            <a:r>
              <a:rPr lang="pt-BR" sz="2200" b="1" dirty="0"/>
              <a:t>instrumento formal e garantidor</a:t>
            </a:r>
            <a:r>
              <a:rPr lang="pt-BR" sz="2200" dirty="0"/>
              <a:t> utilizado pela Administração para responsabilizar servidores quando há indícios de infrações funcionais. </a:t>
            </a:r>
          </a:p>
          <a:p>
            <a:pPr algn="just"/>
            <a:r>
              <a:rPr lang="pt-BR" sz="2200" dirty="0"/>
              <a:t>O PAD assegura legalidade, transparência e equidade, permitindo que a Administração avalie condutas, analise provas e julgue o servidor dentro dos limites legais.</a:t>
            </a:r>
          </a:p>
          <a:p>
            <a:pPr algn="just"/>
            <a:endParaRPr lang="pt-BR" sz="2200" dirty="0"/>
          </a:p>
          <a:p>
            <a:pPr algn="just"/>
            <a:r>
              <a:rPr lang="pt-BR" sz="2200" dirty="0"/>
              <a:t>O procedimento segue etapas claramente definidas, normalmente envolvendo instauração por autoridade competente, nomeação de comissão, citação do servidor, instrução probatória, defesa, relatório conclusivo e julgamento. </a:t>
            </a:r>
          </a:p>
          <a:p>
            <a:pPr algn="just"/>
            <a:endParaRPr lang="pt-BR" sz="2200" dirty="0"/>
          </a:p>
          <a:p>
            <a:pPr algn="just"/>
            <a:r>
              <a:rPr lang="pt-BR" sz="2200" dirty="0"/>
              <a:t>É exigido para aplicação de penalidades mais graves, como suspensão superior ao limite previsto, demissão, cassação de aposentadoria, exoneração de cargo em comissão por infração disciplinar, entre outras.</a:t>
            </a:r>
          </a:p>
          <a:p>
            <a:pPr algn="just"/>
            <a:endParaRPr lang="pt-BR" sz="2200" b="1" dirty="0"/>
          </a:p>
          <a:p>
            <a:pPr algn="just"/>
            <a:endParaRPr lang="pt-BR" sz="2200" b="1" i="0" dirty="0">
              <a:effectLst/>
            </a:endParaRPr>
          </a:p>
          <a:p>
            <a:pPr algn="just"/>
            <a:endParaRPr lang="pt-BR" sz="2200" b="0" i="0" dirty="0">
              <a:effectLst/>
            </a:endParaRPr>
          </a:p>
        </p:txBody>
      </p:sp>
    </p:spTree>
    <p:extLst>
      <p:ext uri="{BB962C8B-B14F-4D97-AF65-F5344CB8AC3E}">
        <p14:creationId xmlns:p14="http://schemas.microsoft.com/office/powerpoint/2010/main" val="41289961"/>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680C559-04AD-C647-A61F-D54908921B8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1FCBC163-D20C-A5DC-39C2-1FF20E78501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E004E04-90D4-893F-FBD4-91C3F68EC58A}"/>
              </a:ext>
            </a:extLst>
          </p:cNvPr>
          <p:cNvSpPr txBox="1"/>
          <p:nvPr/>
        </p:nvSpPr>
        <p:spPr>
          <a:xfrm>
            <a:off x="793103" y="942109"/>
            <a:ext cx="10226350" cy="5324535"/>
          </a:xfrm>
          <a:prstGeom prst="rect">
            <a:avLst/>
          </a:prstGeom>
          <a:noFill/>
        </p:spPr>
        <p:txBody>
          <a:bodyPr wrap="square">
            <a:spAutoFit/>
          </a:bodyPr>
          <a:lstStyle/>
          <a:p>
            <a:pPr algn="just"/>
            <a:r>
              <a:rPr lang="pt-BR" sz="2200" b="1" dirty="0"/>
              <a:t>PAD — Processo Administrativo Disciplinar</a:t>
            </a:r>
          </a:p>
          <a:p>
            <a:pPr algn="just"/>
            <a:endParaRPr lang="pt-BR" sz="2200" dirty="0"/>
          </a:p>
          <a:p>
            <a:pPr algn="just"/>
            <a:endParaRPr lang="pt-BR" sz="2200" dirty="0"/>
          </a:p>
          <a:p>
            <a:pPr algn="just"/>
            <a:r>
              <a:rPr lang="pt-BR" sz="2200" dirty="0"/>
              <a:t>O PAD, portanto, protege a Administração e também o servidor, uma vez que evita punições arbitrárias e assegura que o processo disciplinar seja conduzido com respeito aos princípios constitucionais:</a:t>
            </a:r>
          </a:p>
          <a:p>
            <a:pPr algn="just"/>
            <a:endParaRPr lang="pt-BR" sz="2200" dirty="0"/>
          </a:p>
          <a:p>
            <a:pPr marL="1257300" lvl="2" indent="-342900" algn="just">
              <a:buFont typeface="Wingdings" panose="05000000000000000000" pitchFamily="2" charset="2"/>
              <a:buChar char="Ø"/>
            </a:pPr>
            <a:r>
              <a:rPr lang="pt-BR" sz="2400" b="1" dirty="0"/>
              <a:t>DEVIDO PROCESSO LEGAL</a:t>
            </a:r>
          </a:p>
          <a:p>
            <a:pPr marL="1257300" lvl="2" indent="-342900" algn="just">
              <a:buFont typeface="Wingdings" panose="05000000000000000000" pitchFamily="2" charset="2"/>
              <a:buChar char="Ø"/>
            </a:pPr>
            <a:r>
              <a:rPr lang="pt-BR" sz="2400" b="1" dirty="0"/>
              <a:t>AMPLA DEFESA</a:t>
            </a:r>
          </a:p>
          <a:p>
            <a:pPr marL="1257300" lvl="2" indent="-342900" algn="just">
              <a:buFont typeface="Wingdings" panose="05000000000000000000" pitchFamily="2" charset="2"/>
              <a:buChar char="Ø"/>
            </a:pPr>
            <a:r>
              <a:rPr lang="pt-BR" sz="2400" b="1" dirty="0"/>
              <a:t>CONTRADITÓRIO</a:t>
            </a:r>
          </a:p>
          <a:p>
            <a:pPr marL="1257300" lvl="2" indent="-342900" algn="just">
              <a:buFont typeface="Wingdings" panose="05000000000000000000" pitchFamily="2" charset="2"/>
              <a:buChar char="Ø"/>
            </a:pPr>
            <a:r>
              <a:rPr lang="pt-BR" sz="2400" b="1" dirty="0"/>
              <a:t>MOTIVAÇÃO</a:t>
            </a:r>
          </a:p>
          <a:p>
            <a:pPr marL="1257300" lvl="2" indent="-342900" algn="just">
              <a:buFont typeface="Wingdings" panose="05000000000000000000" pitchFamily="2" charset="2"/>
              <a:buChar char="Ø"/>
            </a:pPr>
            <a:r>
              <a:rPr lang="pt-BR" sz="2400" b="1" dirty="0"/>
              <a:t>IMPESSOALIDADE</a:t>
            </a:r>
            <a:r>
              <a:rPr lang="pt-BR" sz="2400" dirty="0"/>
              <a:t>.</a:t>
            </a:r>
          </a:p>
          <a:p>
            <a:pPr algn="just"/>
            <a:endParaRPr lang="pt-BR" sz="2200" b="1" dirty="0"/>
          </a:p>
          <a:p>
            <a:pPr algn="just"/>
            <a:endParaRPr lang="pt-BR" sz="2200" b="1" i="0" dirty="0">
              <a:effectLst/>
            </a:endParaRPr>
          </a:p>
          <a:p>
            <a:pPr algn="just"/>
            <a:endParaRPr lang="pt-BR" sz="2200" b="0" i="0" dirty="0">
              <a:effectLst/>
            </a:endParaRPr>
          </a:p>
        </p:txBody>
      </p:sp>
    </p:spTree>
    <p:extLst>
      <p:ext uri="{BB962C8B-B14F-4D97-AF65-F5344CB8AC3E}">
        <p14:creationId xmlns:p14="http://schemas.microsoft.com/office/powerpoint/2010/main" val="324021134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FE3E6668-EAB1-760D-96D7-94BD05EAF6D7}"/>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00F8457-277B-E5DB-CE08-A7F6328F043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3E9E5C39-D21E-8E54-E87F-88C061CAB12D}"/>
              </a:ext>
            </a:extLst>
          </p:cNvPr>
          <p:cNvSpPr txBox="1"/>
          <p:nvPr/>
        </p:nvSpPr>
        <p:spPr>
          <a:xfrm>
            <a:off x="1352600" y="951440"/>
            <a:ext cx="8954616" cy="430887"/>
          </a:xfrm>
          <a:prstGeom prst="rect">
            <a:avLst/>
          </a:prstGeom>
          <a:noFill/>
        </p:spPr>
        <p:txBody>
          <a:bodyPr wrap="square">
            <a:spAutoFit/>
          </a:bodyPr>
          <a:lstStyle/>
          <a:p>
            <a:pPr algn="ctr"/>
            <a:r>
              <a:rPr lang="pt-BR" sz="2200" b="1" dirty="0"/>
              <a:t>PAD</a:t>
            </a:r>
            <a:endParaRPr lang="pt-BR" sz="2200" b="1" i="0" dirty="0">
              <a:effectLst/>
            </a:endParaRPr>
          </a:p>
        </p:txBody>
      </p:sp>
      <p:graphicFrame>
        <p:nvGraphicFramePr>
          <p:cNvPr id="2" name="Tabela 1">
            <a:extLst>
              <a:ext uri="{FF2B5EF4-FFF2-40B4-BE49-F238E27FC236}">
                <a16:creationId xmlns:a16="http://schemas.microsoft.com/office/drawing/2014/main" id="{9C5690A9-4045-A1FD-CD70-08C366EE744E}"/>
              </a:ext>
            </a:extLst>
          </p:cNvPr>
          <p:cNvGraphicFramePr>
            <a:graphicFrameLocks noGrp="1"/>
          </p:cNvGraphicFramePr>
          <p:nvPr>
            <p:extLst>
              <p:ext uri="{D42A27DB-BD31-4B8C-83A1-F6EECF244321}">
                <p14:modId xmlns:p14="http://schemas.microsoft.com/office/powerpoint/2010/main" val="4033084332"/>
              </p:ext>
            </p:extLst>
          </p:nvPr>
        </p:nvGraphicFramePr>
        <p:xfrm>
          <a:off x="838199" y="1382327"/>
          <a:ext cx="11079146" cy="3059046"/>
        </p:xfrm>
        <a:graphic>
          <a:graphicData uri="http://schemas.openxmlformats.org/drawingml/2006/table">
            <a:tbl>
              <a:tblPr/>
              <a:tblGrid>
                <a:gridCol w="3416560">
                  <a:extLst>
                    <a:ext uri="{9D8B030D-6E8A-4147-A177-3AD203B41FA5}">
                      <a16:colId xmlns:a16="http://schemas.microsoft.com/office/drawing/2014/main" val="1224540903"/>
                    </a:ext>
                  </a:extLst>
                </a:gridCol>
                <a:gridCol w="7662586">
                  <a:extLst>
                    <a:ext uri="{9D8B030D-6E8A-4147-A177-3AD203B41FA5}">
                      <a16:colId xmlns:a16="http://schemas.microsoft.com/office/drawing/2014/main" val="1489065203"/>
                    </a:ext>
                  </a:extLst>
                </a:gridCol>
              </a:tblGrid>
              <a:tr h="501423">
                <a:tc>
                  <a:txBody>
                    <a:bodyPr/>
                    <a:lstStyle/>
                    <a:p>
                      <a:pPr>
                        <a:buNone/>
                      </a:pPr>
                      <a:r>
                        <a:rPr lang="pt-BR"/>
                        <a:t>Aspecto</a:t>
                      </a:r>
                    </a:p>
                  </a:txBody>
                  <a:tcPr anchor="ctr">
                    <a:lnL>
                      <a:noFill/>
                    </a:lnL>
                    <a:lnR>
                      <a:noFill/>
                    </a:lnR>
                    <a:lnT>
                      <a:noFill/>
                    </a:lnT>
                    <a:lnB>
                      <a:noFill/>
                    </a:lnB>
                    <a:noFill/>
                  </a:tcPr>
                </a:tc>
                <a:tc>
                  <a:txBody>
                    <a:bodyPr/>
                    <a:lstStyle/>
                    <a:p>
                      <a:pPr>
                        <a:buNone/>
                      </a:pPr>
                      <a:r>
                        <a:rPr lang="pt-BR"/>
                        <a:t>Pontos Principais</a:t>
                      </a:r>
                    </a:p>
                  </a:txBody>
                  <a:tcPr anchor="ctr">
                    <a:lnL>
                      <a:noFill/>
                    </a:lnL>
                    <a:lnR>
                      <a:noFill/>
                    </a:lnR>
                    <a:lnT>
                      <a:noFill/>
                    </a:lnT>
                    <a:lnB>
                      <a:noFill/>
                    </a:lnB>
                    <a:noFill/>
                  </a:tcPr>
                </a:tc>
                <a:extLst>
                  <a:ext uri="{0D108BD9-81ED-4DB2-BD59-A6C34878D82A}">
                    <a16:rowId xmlns:a16="http://schemas.microsoft.com/office/drawing/2014/main" val="37661156"/>
                  </a:ext>
                </a:extLst>
              </a:tr>
              <a:tr h="501423">
                <a:tc>
                  <a:txBody>
                    <a:bodyPr/>
                    <a:lstStyle/>
                    <a:p>
                      <a:pPr>
                        <a:buNone/>
                      </a:pPr>
                      <a:r>
                        <a:rPr lang="pt-BR" dirty="0"/>
                        <a:t>Função</a:t>
                      </a:r>
                    </a:p>
                  </a:txBody>
                  <a:tcPr anchor="ctr">
                    <a:lnL>
                      <a:noFill/>
                    </a:lnL>
                    <a:lnR>
                      <a:noFill/>
                    </a:lnR>
                    <a:lnT>
                      <a:noFill/>
                    </a:lnT>
                    <a:lnB>
                      <a:noFill/>
                    </a:lnB>
                    <a:noFill/>
                  </a:tcPr>
                </a:tc>
                <a:tc>
                  <a:txBody>
                    <a:bodyPr/>
                    <a:lstStyle/>
                    <a:p>
                      <a:pPr>
                        <a:buNone/>
                      </a:pPr>
                      <a:r>
                        <a:rPr lang="pt-BR" dirty="0"/>
                        <a:t>Apurar infrações e aplicar penalidades graves</a:t>
                      </a:r>
                    </a:p>
                  </a:txBody>
                  <a:tcPr anchor="ctr">
                    <a:lnL>
                      <a:noFill/>
                    </a:lnL>
                    <a:lnR>
                      <a:noFill/>
                    </a:lnR>
                    <a:lnT>
                      <a:noFill/>
                    </a:lnT>
                    <a:lnB>
                      <a:noFill/>
                    </a:lnB>
                    <a:noFill/>
                  </a:tcPr>
                </a:tc>
                <a:extLst>
                  <a:ext uri="{0D108BD9-81ED-4DB2-BD59-A6C34878D82A}">
                    <a16:rowId xmlns:a16="http://schemas.microsoft.com/office/drawing/2014/main" val="1245332627"/>
                  </a:ext>
                </a:extLst>
              </a:tr>
              <a:tr h="501423">
                <a:tc>
                  <a:txBody>
                    <a:bodyPr/>
                    <a:lstStyle/>
                    <a:p>
                      <a:pPr>
                        <a:buNone/>
                      </a:pPr>
                      <a:r>
                        <a:rPr lang="pt-BR" dirty="0"/>
                        <a:t>Características</a:t>
                      </a:r>
                    </a:p>
                  </a:txBody>
                  <a:tcPr anchor="ctr">
                    <a:lnL>
                      <a:noFill/>
                    </a:lnL>
                    <a:lnR>
                      <a:noFill/>
                    </a:lnR>
                    <a:lnT>
                      <a:noFill/>
                    </a:lnT>
                    <a:lnB>
                      <a:noFill/>
                    </a:lnB>
                    <a:noFill/>
                  </a:tcPr>
                </a:tc>
                <a:tc>
                  <a:txBody>
                    <a:bodyPr/>
                    <a:lstStyle/>
                    <a:p>
                      <a:pPr>
                        <a:buNone/>
                      </a:pPr>
                      <a:r>
                        <a:rPr lang="pt-BR" dirty="0"/>
                        <a:t>Formalidade, rito definido e garantias legais</a:t>
                      </a:r>
                    </a:p>
                  </a:txBody>
                  <a:tcPr anchor="ctr">
                    <a:lnL>
                      <a:noFill/>
                    </a:lnL>
                    <a:lnR>
                      <a:noFill/>
                    </a:lnR>
                    <a:lnT>
                      <a:noFill/>
                    </a:lnT>
                    <a:lnB>
                      <a:noFill/>
                    </a:lnB>
                    <a:noFill/>
                  </a:tcPr>
                </a:tc>
                <a:extLst>
                  <a:ext uri="{0D108BD9-81ED-4DB2-BD59-A6C34878D82A}">
                    <a16:rowId xmlns:a16="http://schemas.microsoft.com/office/drawing/2014/main" val="2236839163"/>
                  </a:ext>
                </a:extLst>
              </a:tr>
              <a:tr h="526677">
                <a:tc>
                  <a:txBody>
                    <a:bodyPr/>
                    <a:lstStyle/>
                    <a:p>
                      <a:pPr>
                        <a:buNone/>
                      </a:pPr>
                      <a:r>
                        <a:rPr lang="pt-BR" dirty="0"/>
                        <a:t>Etapas</a:t>
                      </a:r>
                    </a:p>
                  </a:txBody>
                  <a:tcPr anchor="ctr">
                    <a:lnL>
                      <a:noFill/>
                    </a:lnL>
                    <a:lnR>
                      <a:noFill/>
                    </a:lnR>
                    <a:lnT>
                      <a:noFill/>
                    </a:lnT>
                    <a:lnB>
                      <a:noFill/>
                    </a:lnB>
                    <a:noFill/>
                  </a:tcPr>
                </a:tc>
                <a:tc>
                  <a:txBody>
                    <a:bodyPr/>
                    <a:lstStyle/>
                    <a:p>
                      <a:pPr>
                        <a:buNone/>
                      </a:pPr>
                      <a:r>
                        <a:rPr lang="pt-BR"/>
                        <a:t>Instauração → instrução → defesa → relatório → decisão</a:t>
                      </a:r>
                    </a:p>
                  </a:txBody>
                  <a:tcPr anchor="ctr">
                    <a:lnL>
                      <a:noFill/>
                    </a:lnL>
                    <a:lnR>
                      <a:noFill/>
                    </a:lnR>
                    <a:lnT>
                      <a:noFill/>
                    </a:lnT>
                    <a:lnB>
                      <a:noFill/>
                    </a:lnB>
                    <a:noFill/>
                  </a:tcPr>
                </a:tc>
                <a:extLst>
                  <a:ext uri="{0D108BD9-81ED-4DB2-BD59-A6C34878D82A}">
                    <a16:rowId xmlns:a16="http://schemas.microsoft.com/office/drawing/2014/main" val="1977343606"/>
                  </a:ext>
                </a:extLst>
              </a:tr>
              <a:tr h="501423">
                <a:tc>
                  <a:txBody>
                    <a:bodyPr/>
                    <a:lstStyle/>
                    <a:p>
                      <a:pPr>
                        <a:buNone/>
                      </a:pPr>
                      <a:r>
                        <a:rPr lang="pt-BR" dirty="0"/>
                        <a:t>Resultado</a:t>
                      </a:r>
                    </a:p>
                  </a:txBody>
                  <a:tcPr anchor="ctr">
                    <a:lnL>
                      <a:noFill/>
                    </a:lnL>
                    <a:lnR>
                      <a:noFill/>
                    </a:lnR>
                    <a:lnT>
                      <a:noFill/>
                    </a:lnT>
                    <a:lnB>
                      <a:noFill/>
                    </a:lnB>
                    <a:noFill/>
                  </a:tcPr>
                </a:tc>
                <a:tc>
                  <a:txBody>
                    <a:bodyPr/>
                    <a:lstStyle/>
                    <a:p>
                      <a:pPr>
                        <a:buNone/>
                      </a:pPr>
                      <a:r>
                        <a:rPr lang="pt-BR" dirty="0"/>
                        <a:t>Arquivamento ou aplicação de penalidade</a:t>
                      </a:r>
                    </a:p>
                  </a:txBody>
                  <a:tcPr anchor="ctr">
                    <a:lnL>
                      <a:noFill/>
                    </a:lnL>
                    <a:lnR>
                      <a:noFill/>
                    </a:lnR>
                    <a:lnT>
                      <a:noFill/>
                    </a:lnT>
                    <a:lnB>
                      <a:noFill/>
                    </a:lnB>
                    <a:noFill/>
                  </a:tcPr>
                </a:tc>
                <a:extLst>
                  <a:ext uri="{0D108BD9-81ED-4DB2-BD59-A6C34878D82A}">
                    <a16:rowId xmlns:a16="http://schemas.microsoft.com/office/drawing/2014/main" val="901348198"/>
                  </a:ext>
                </a:extLst>
              </a:tr>
              <a:tr h="526677">
                <a:tc>
                  <a:txBody>
                    <a:bodyPr/>
                    <a:lstStyle/>
                    <a:p>
                      <a:pPr>
                        <a:buNone/>
                      </a:pPr>
                      <a:r>
                        <a:rPr lang="pt-BR" dirty="0"/>
                        <a:t>Princípios</a:t>
                      </a:r>
                    </a:p>
                  </a:txBody>
                  <a:tcPr anchor="ctr">
                    <a:lnL>
                      <a:noFill/>
                    </a:lnL>
                    <a:lnR>
                      <a:noFill/>
                    </a:lnR>
                    <a:lnT>
                      <a:noFill/>
                    </a:lnT>
                    <a:lnB>
                      <a:noFill/>
                    </a:lnB>
                    <a:noFill/>
                  </a:tcPr>
                </a:tc>
                <a:tc>
                  <a:txBody>
                    <a:bodyPr/>
                    <a:lstStyle/>
                    <a:p>
                      <a:pPr>
                        <a:buNone/>
                      </a:pPr>
                      <a:r>
                        <a:rPr lang="pt-BR" dirty="0"/>
                        <a:t>Legalidade, impessoalidade, motivação, verdade material</a:t>
                      </a:r>
                    </a:p>
                  </a:txBody>
                  <a:tcPr anchor="ctr">
                    <a:lnL>
                      <a:noFill/>
                    </a:lnL>
                    <a:lnR>
                      <a:noFill/>
                    </a:lnR>
                    <a:lnT>
                      <a:noFill/>
                    </a:lnT>
                    <a:lnB>
                      <a:noFill/>
                    </a:lnB>
                    <a:noFill/>
                  </a:tcPr>
                </a:tc>
                <a:extLst>
                  <a:ext uri="{0D108BD9-81ED-4DB2-BD59-A6C34878D82A}">
                    <a16:rowId xmlns:a16="http://schemas.microsoft.com/office/drawing/2014/main" val="2657634165"/>
                  </a:ext>
                </a:extLst>
              </a:tr>
            </a:tbl>
          </a:graphicData>
        </a:graphic>
      </p:graphicFrame>
      <p:pic>
        <p:nvPicPr>
          <p:cNvPr id="5" name="Imagem 4">
            <a:extLst>
              <a:ext uri="{FF2B5EF4-FFF2-40B4-BE49-F238E27FC236}">
                <a16:creationId xmlns:a16="http://schemas.microsoft.com/office/drawing/2014/main" id="{2B9DAC33-5AD3-1356-F7D7-559809F160CC}"/>
              </a:ext>
            </a:extLst>
          </p:cNvPr>
          <p:cNvPicPr>
            <a:picLocks noChangeAspect="1"/>
          </p:cNvPicPr>
          <p:nvPr/>
        </p:nvPicPr>
        <p:blipFill>
          <a:blip r:embed="rId5"/>
          <a:stretch>
            <a:fillRect/>
          </a:stretch>
        </p:blipFill>
        <p:spPr>
          <a:xfrm>
            <a:off x="609479" y="3944136"/>
            <a:ext cx="10440857" cy="1962424"/>
          </a:xfrm>
          <a:prstGeom prst="rect">
            <a:avLst/>
          </a:prstGeom>
        </p:spPr>
      </p:pic>
      <p:sp>
        <p:nvSpPr>
          <p:cNvPr id="7" name="Seta: Curva para a Direita 6">
            <a:extLst>
              <a:ext uri="{FF2B5EF4-FFF2-40B4-BE49-F238E27FC236}">
                <a16:creationId xmlns:a16="http://schemas.microsoft.com/office/drawing/2014/main" id="{CF154DA4-E818-0702-A5D1-0BA59A31B8E7}"/>
              </a:ext>
            </a:extLst>
          </p:cNvPr>
          <p:cNvSpPr/>
          <p:nvPr/>
        </p:nvSpPr>
        <p:spPr>
          <a:xfrm>
            <a:off x="191276" y="3159349"/>
            <a:ext cx="646923" cy="20937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11974577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A839A28-0112-E2C9-6F6F-B4D06E4E8B6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A3B493CC-A05F-3DD3-C0E2-1DB3E7130D43}"/>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B84B1000-3600-D87E-720F-5FD9FC8374E9}"/>
              </a:ext>
            </a:extLst>
          </p:cNvPr>
          <p:cNvSpPr txBox="1"/>
          <p:nvPr/>
        </p:nvSpPr>
        <p:spPr>
          <a:xfrm>
            <a:off x="1371600" y="942109"/>
            <a:ext cx="8954616" cy="4770537"/>
          </a:xfrm>
          <a:prstGeom prst="rect">
            <a:avLst/>
          </a:prstGeom>
          <a:noFill/>
        </p:spPr>
        <p:txBody>
          <a:bodyPr wrap="square">
            <a:spAutoFit/>
          </a:bodyPr>
          <a:lstStyle/>
          <a:p>
            <a:endParaRPr lang="pt-BR" b="1" dirty="0"/>
          </a:p>
          <a:p>
            <a:r>
              <a:rPr lang="pt-BR" sz="2200" b="1" dirty="0"/>
              <a:t>Defesa e Contraditório</a:t>
            </a:r>
          </a:p>
          <a:p>
            <a:endParaRPr lang="pt-BR" sz="2200" b="1" dirty="0"/>
          </a:p>
          <a:p>
            <a:endParaRPr lang="pt-BR" sz="2200" b="1" dirty="0"/>
          </a:p>
          <a:p>
            <a:pPr algn="just"/>
            <a:r>
              <a:rPr lang="pt-BR" sz="2200" dirty="0"/>
              <a:t>As garantias de defesa e contraditório são pilares do processo administrativo disciplinar, assegurando equilíbrio e justiça na apuração de responsabilidades. Previstas no art. 5º, LV, da Constituição Federal, elas determinam que o servidor deve </a:t>
            </a:r>
            <a:r>
              <a:rPr lang="pt-BR" sz="2200" b="1" dirty="0"/>
              <a:t>participar ativamente do processo</a:t>
            </a:r>
            <a:r>
              <a:rPr lang="pt-BR" sz="2200" dirty="0"/>
              <a:t>, ter acesso às informações, apresentar provas, questionar elementos apresentados contra si e manifestar-se em todas as fases relevantes.</a:t>
            </a:r>
          </a:p>
          <a:p>
            <a:pPr algn="just"/>
            <a:endParaRPr lang="pt-BR" sz="2200" b="1" i="0" dirty="0">
              <a:effectLst/>
            </a:endParaRP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617994279"/>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38C7EE3-970E-CCAA-33C1-5E4EEA57630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681B73D-0C7D-A4AD-DCAD-1CCA2CE0594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B5757BA-2DB1-BEB5-9963-A141BAEF9A68}"/>
              </a:ext>
            </a:extLst>
          </p:cNvPr>
          <p:cNvSpPr txBox="1"/>
          <p:nvPr/>
        </p:nvSpPr>
        <p:spPr>
          <a:xfrm>
            <a:off x="1371600" y="942109"/>
            <a:ext cx="8954616" cy="6801862"/>
          </a:xfrm>
          <a:prstGeom prst="rect">
            <a:avLst/>
          </a:prstGeom>
          <a:noFill/>
        </p:spPr>
        <p:txBody>
          <a:bodyPr wrap="square">
            <a:spAutoFit/>
          </a:bodyPr>
          <a:lstStyle/>
          <a:p>
            <a:endParaRPr lang="pt-BR" b="1" dirty="0"/>
          </a:p>
          <a:p>
            <a:r>
              <a:rPr lang="pt-BR" sz="2200" b="1" dirty="0"/>
              <a:t>Defesa e Contraditório</a:t>
            </a:r>
          </a:p>
          <a:p>
            <a:pPr algn="just"/>
            <a:endParaRPr lang="pt-BR" sz="2200" dirty="0"/>
          </a:p>
          <a:p>
            <a:pPr algn="just"/>
            <a:r>
              <a:rPr lang="pt-BR" sz="2200" dirty="0"/>
              <a:t>O contraditório garante o direito de responder às acusações e acompanhar o que é produzido nos autos; já a ampla defesa garante ao servidor meios e recursos necessários para demonstrar sua versão dos fatos, incluindo produção de provas, apresentação de testemunhas e acompanhamento por advogado. </a:t>
            </a:r>
          </a:p>
          <a:p>
            <a:pPr algn="just"/>
            <a:endParaRPr lang="pt-BR" sz="2200" dirty="0"/>
          </a:p>
          <a:p>
            <a:pPr algn="just"/>
            <a:r>
              <a:rPr lang="pt-BR" sz="2200" dirty="0"/>
              <a:t>Na sindicância inquisitorial, o contraditório pode ser mitigado, mas no PAD é obrigatório e pleno.</a:t>
            </a:r>
          </a:p>
          <a:p>
            <a:pPr algn="just"/>
            <a:endParaRPr lang="pt-BR" sz="2200" dirty="0"/>
          </a:p>
          <a:p>
            <a:pPr algn="just"/>
            <a:endParaRPr lang="pt-BR" sz="2200" dirty="0"/>
          </a:p>
          <a:p>
            <a:pPr algn="just"/>
            <a:r>
              <a:rPr lang="pt-BR" sz="2200" dirty="0"/>
              <a:t>Essas garantias asseguram que a Administração atue com rigor jurídico e respeito, evitando decisões unilaterais injustas e fortalecendo a legitimidade das sanções aplicadas.</a:t>
            </a:r>
          </a:p>
          <a:p>
            <a:pPr algn="just"/>
            <a:endParaRPr lang="pt-BR" sz="2200" b="1" i="0" dirty="0">
              <a:effectLst/>
            </a:endParaRPr>
          </a:p>
          <a:p>
            <a:pPr algn="just"/>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54178301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9D9AA399-353A-4D0E-1B29-E3BD70632E6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0662F60E-5A02-241D-7926-6E311EB93081}"/>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E0832EB5-4F2A-071B-DBE6-5670BEE119FF}"/>
              </a:ext>
            </a:extLst>
          </p:cNvPr>
          <p:cNvSpPr txBox="1"/>
          <p:nvPr/>
        </p:nvSpPr>
        <p:spPr>
          <a:xfrm>
            <a:off x="1371600" y="942109"/>
            <a:ext cx="8954616" cy="369332"/>
          </a:xfrm>
          <a:prstGeom prst="rect">
            <a:avLst/>
          </a:prstGeom>
          <a:noFill/>
        </p:spPr>
        <p:txBody>
          <a:bodyPr wrap="square">
            <a:spAutoFit/>
          </a:bodyPr>
          <a:lstStyle/>
          <a:p>
            <a:r>
              <a:rPr lang="pt-BR" b="1"/>
              <a:t>Defesa e Contraditório</a:t>
            </a:r>
            <a:endParaRPr lang="pt-BR" b="1" dirty="0"/>
          </a:p>
        </p:txBody>
      </p:sp>
      <p:graphicFrame>
        <p:nvGraphicFramePr>
          <p:cNvPr id="2" name="Tabela 1">
            <a:extLst>
              <a:ext uri="{FF2B5EF4-FFF2-40B4-BE49-F238E27FC236}">
                <a16:creationId xmlns:a16="http://schemas.microsoft.com/office/drawing/2014/main" id="{6FC80451-269B-AF0F-C781-D691A4933064}"/>
              </a:ext>
            </a:extLst>
          </p:cNvPr>
          <p:cNvGraphicFramePr>
            <a:graphicFrameLocks noGrp="1"/>
          </p:cNvGraphicFramePr>
          <p:nvPr>
            <p:extLst>
              <p:ext uri="{D42A27DB-BD31-4B8C-83A1-F6EECF244321}">
                <p14:modId xmlns:p14="http://schemas.microsoft.com/office/powerpoint/2010/main" val="1236289989"/>
              </p:ext>
            </p:extLst>
          </p:nvPr>
        </p:nvGraphicFramePr>
        <p:xfrm>
          <a:off x="964642" y="2766854"/>
          <a:ext cx="10334729" cy="2377440"/>
        </p:xfrm>
        <a:graphic>
          <a:graphicData uri="http://schemas.openxmlformats.org/drawingml/2006/table">
            <a:tbl>
              <a:tblPr/>
              <a:tblGrid>
                <a:gridCol w="1868993">
                  <a:extLst>
                    <a:ext uri="{9D8B030D-6E8A-4147-A177-3AD203B41FA5}">
                      <a16:colId xmlns:a16="http://schemas.microsoft.com/office/drawing/2014/main" val="1783234153"/>
                    </a:ext>
                  </a:extLst>
                </a:gridCol>
                <a:gridCol w="8465736">
                  <a:extLst>
                    <a:ext uri="{9D8B030D-6E8A-4147-A177-3AD203B41FA5}">
                      <a16:colId xmlns:a16="http://schemas.microsoft.com/office/drawing/2014/main" val="2368270435"/>
                    </a:ext>
                  </a:extLst>
                </a:gridCol>
              </a:tblGrid>
              <a:tr h="0">
                <a:tc>
                  <a:txBody>
                    <a:bodyPr/>
                    <a:lstStyle/>
                    <a:p>
                      <a:pPr>
                        <a:buNone/>
                      </a:pPr>
                      <a:r>
                        <a:rPr lang="pt-BR" sz="2000" dirty="0"/>
                        <a:t>Aspecto</a:t>
                      </a:r>
                    </a:p>
                  </a:txBody>
                  <a:tcPr anchor="ctr">
                    <a:lnL>
                      <a:noFill/>
                    </a:lnL>
                    <a:lnR>
                      <a:noFill/>
                    </a:lnR>
                    <a:lnT>
                      <a:noFill/>
                    </a:lnT>
                    <a:lnB>
                      <a:noFill/>
                    </a:lnB>
                    <a:noFill/>
                  </a:tcPr>
                </a:tc>
                <a:tc>
                  <a:txBody>
                    <a:bodyPr/>
                    <a:lstStyle/>
                    <a:p>
                      <a:pPr>
                        <a:buNone/>
                      </a:pPr>
                      <a:r>
                        <a:rPr lang="pt-BR" sz="2000" dirty="0"/>
                        <a:t>Pontos Principais</a:t>
                      </a:r>
                    </a:p>
                  </a:txBody>
                  <a:tcPr anchor="ctr">
                    <a:lnL>
                      <a:noFill/>
                    </a:lnL>
                    <a:lnR>
                      <a:noFill/>
                    </a:lnR>
                    <a:lnT>
                      <a:noFill/>
                    </a:lnT>
                    <a:lnB>
                      <a:noFill/>
                    </a:lnB>
                    <a:noFill/>
                  </a:tcPr>
                </a:tc>
                <a:extLst>
                  <a:ext uri="{0D108BD9-81ED-4DB2-BD59-A6C34878D82A}">
                    <a16:rowId xmlns:a16="http://schemas.microsoft.com/office/drawing/2014/main" val="58188778"/>
                  </a:ext>
                </a:extLst>
              </a:tr>
              <a:tr h="0">
                <a:tc>
                  <a:txBody>
                    <a:bodyPr/>
                    <a:lstStyle/>
                    <a:p>
                      <a:pPr>
                        <a:buNone/>
                      </a:pPr>
                      <a:r>
                        <a:rPr lang="pt-BR" sz="2000" dirty="0"/>
                        <a:t>Base legal</a:t>
                      </a:r>
                    </a:p>
                  </a:txBody>
                  <a:tcPr anchor="ctr">
                    <a:lnL>
                      <a:noFill/>
                    </a:lnL>
                    <a:lnR>
                      <a:noFill/>
                    </a:lnR>
                    <a:lnT>
                      <a:noFill/>
                    </a:lnT>
                    <a:lnB>
                      <a:noFill/>
                    </a:lnB>
                    <a:noFill/>
                  </a:tcPr>
                </a:tc>
                <a:tc>
                  <a:txBody>
                    <a:bodyPr/>
                    <a:lstStyle/>
                    <a:p>
                      <a:pPr>
                        <a:buNone/>
                      </a:pPr>
                      <a:r>
                        <a:rPr lang="pt-BR" sz="2000" dirty="0"/>
                        <a:t>CF, art. 5º, LV — ampla defesa e contraditório</a:t>
                      </a:r>
                    </a:p>
                  </a:txBody>
                  <a:tcPr anchor="ctr">
                    <a:lnL>
                      <a:noFill/>
                    </a:lnL>
                    <a:lnR>
                      <a:noFill/>
                    </a:lnR>
                    <a:lnT>
                      <a:noFill/>
                    </a:lnT>
                    <a:lnB>
                      <a:noFill/>
                    </a:lnB>
                    <a:noFill/>
                  </a:tcPr>
                </a:tc>
                <a:extLst>
                  <a:ext uri="{0D108BD9-81ED-4DB2-BD59-A6C34878D82A}">
                    <a16:rowId xmlns:a16="http://schemas.microsoft.com/office/drawing/2014/main" val="3036626879"/>
                  </a:ext>
                </a:extLst>
              </a:tr>
              <a:tr h="0">
                <a:tc>
                  <a:txBody>
                    <a:bodyPr/>
                    <a:lstStyle/>
                    <a:p>
                      <a:pPr>
                        <a:buNone/>
                      </a:pPr>
                      <a:r>
                        <a:rPr lang="pt-BR" sz="2000" dirty="0"/>
                        <a:t>Abrangência</a:t>
                      </a:r>
                    </a:p>
                  </a:txBody>
                  <a:tcPr anchor="ctr">
                    <a:lnL>
                      <a:noFill/>
                    </a:lnL>
                    <a:lnR>
                      <a:noFill/>
                    </a:lnR>
                    <a:lnT>
                      <a:noFill/>
                    </a:lnT>
                    <a:lnB>
                      <a:noFill/>
                    </a:lnB>
                    <a:noFill/>
                  </a:tcPr>
                </a:tc>
                <a:tc>
                  <a:txBody>
                    <a:bodyPr/>
                    <a:lstStyle/>
                    <a:p>
                      <a:pPr>
                        <a:buNone/>
                      </a:pPr>
                      <a:r>
                        <a:rPr lang="pt-BR" sz="2000" dirty="0"/>
                        <a:t>Direito de participar, se manifestar e produzir provas</a:t>
                      </a:r>
                    </a:p>
                  </a:txBody>
                  <a:tcPr anchor="ctr">
                    <a:lnL>
                      <a:noFill/>
                    </a:lnL>
                    <a:lnR>
                      <a:noFill/>
                    </a:lnR>
                    <a:lnT>
                      <a:noFill/>
                    </a:lnT>
                    <a:lnB>
                      <a:noFill/>
                    </a:lnB>
                    <a:noFill/>
                  </a:tcPr>
                </a:tc>
                <a:extLst>
                  <a:ext uri="{0D108BD9-81ED-4DB2-BD59-A6C34878D82A}">
                    <a16:rowId xmlns:a16="http://schemas.microsoft.com/office/drawing/2014/main" val="821279769"/>
                  </a:ext>
                </a:extLst>
              </a:tr>
              <a:tr h="0">
                <a:tc>
                  <a:txBody>
                    <a:bodyPr/>
                    <a:lstStyle/>
                    <a:p>
                      <a:pPr>
                        <a:buNone/>
                      </a:pPr>
                      <a:r>
                        <a:rPr lang="pt-BR" sz="2000" dirty="0"/>
                        <a:t>Meios</a:t>
                      </a:r>
                    </a:p>
                  </a:txBody>
                  <a:tcPr anchor="ctr">
                    <a:lnL>
                      <a:noFill/>
                    </a:lnL>
                    <a:lnR>
                      <a:noFill/>
                    </a:lnR>
                    <a:lnT>
                      <a:noFill/>
                    </a:lnT>
                    <a:lnB>
                      <a:noFill/>
                    </a:lnB>
                    <a:noFill/>
                  </a:tcPr>
                </a:tc>
                <a:tc>
                  <a:txBody>
                    <a:bodyPr/>
                    <a:lstStyle/>
                    <a:p>
                      <a:pPr>
                        <a:buNone/>
                      </a:pPr>
                      <a:r>
                        <a:rPr lang="pt-BR" sz="2000" dirty="0"/>
                        <a:t>Acesso aos autos, testemunhas, documentos, advogado</a:t>
                      </a:r>
                    </a:p>
                  </a:txBody>
                  <a:tcPr anchor="ctr">
                    <a:lnL>
                      <a:noFill/>
                    </a:lnL>
                    <a:lnR>
                      <a:noFill/>
                    </a:lnR>
                    <a:lnT>
                      <a:noFill/>
                    </a:lnT>
                    <a:lnB>
                      <a:noFill/>
                    </a:lnB>
                    <a:noFill/>
                  </a:tcPr>
                </a:tc>
                <a:extLst>
                  <a:ext uri="{0D108BD9-81ED-4DB2-BD59-A6C34878D82A}">
                    <a16:rowId xmlns:a16="http://schemas.microsoft.com/office/drawing/2014/main" val="2374760630"/>
                  </a:ext>
                </a:extLst>
              </a:tr>
              <a:tr h="0">
                <a:tc>
                  <a:txBody>
                    <a:bodyPr/>
                    <a:lstStyle/>
                    <a:p>
                      <a:pPr>
                        <a:buNone/>
                      </a:pPr>
                      <a:r>
                        <a:rPr lang="pt-BR" sz="2000"/>
                        <a:t>No PAD</a:t>
                      </a:r>
                    </a:p>
                  </a:txBody>
                  <a:tcPr anchor="ctr">
                    <a:lnL>
                      <a:noFill/>
                    </a:lnL>
                    <a:lnR>
                      <a:noFill/>
                    </a:lnR>
                    <a:lnT>
                      <a:noFill/>
                    </a:lnT>
                    <a:lnB>
                      <a:noFill/>
                    </a:lnB>
                    <a:noFill/>
                  </a:tcPr>
                </a:tc>
                <a:tc>
                  <a:txBody>
                    <a:bodyPr/>
                    <a:lstStyle/>
                    <a:p>
                      <a:pPr>
                        <a:buNone/>
                      </a:pPr>
                      <a:r>
                        <a:rPr lang="pt-BR" sz="2000" dirty="0"/>
                        <a:t>Garantias plenas e obrigatórias</a:t>
                      </a:r>
                    </a:p>
                  </a:txBody>
                  <a:tcPr anchor="ctr">
                    <a:lnL>
                      <a:noFill/>
                    </a:lnL>
                    <a:lnR>
                      <a:noFill/>
                    </a:lnR>
                    <a:lnT>
                      <a:noFill/>
                    </a:lnT>
                    <a:lnB>
                      <a:noFill/>
                    </a:lnB>
                    <a:noFill/>
                  </a:tcPr>
                </a:tc>
                <a:extLst>
                  <a:ext uri="{0D108BD9-81ED-4DB2-BD59-A6C34878D82A}">
                    <a16:rowId xmlns:a16="http://schemas.microsoft.com/office/drawing/2014/main" val="3395980193"/>
                  </a:ext>
                </a:extLst>
              </a:tr>
              <a:tr h="0">
                <a:tc>
                  <a:txBody>
                    <a:bodyPr/>
                    <a:lstStyle/>
                    <a:p>
                      <a:pPr>
                        <a:buNone/>
                      </a:pPr>
                      <a:r>
                        <a:rPr lang="pt-BR" sz="2000" dirty="0"/>
                        <a:t>Finalidade</a:t>
                      </a:r>
                    </a:p>
                  </a:txBody>
                  <a:tcPr anchor="ctr">
                    <a:lnL>
                      <a:noFill/>
                    </a:lnL>
                    <a:lnR>
                      <a:noFill/>
                    </a:lnR>
                    <a:lnT>
                      <a:noFill/>
                    </a:lnT>
                    <a:lnB>
                      <a:noFill/>
                    </a:lnB>
                    <a:noFill/>
                  </a:tcPr>
                </a:tc>
                <a:tc>
                  <a:txBody>
                    <a:bodyPr/>
                    <a:lstStyle/>
                    <a:p>
                      <a:pPr>
                        <a:buNone/>
                      </a:pPr>
                      <a:r>
                        <a:rPr lang="pt-BR" sz="2000" dirty="0"/>
                        <a:t>Evitar arbitrariedade e assegurar justiça processual</a:t>
                      </a:r>
                    </a:p>
                  </a:txBody>
                  <a:tcPr anchor="ctr">
                    <a:lnL>
                      <a:noFill/>
                    </a:lnL>
                    <a:lnR>
                      <a:noFill/>
                    </a:lnR>
                    <a:lnT>
                      <a:noFill/>
                    </a:lnT>
                    <a:lnB>
                      <a:noFill/>
                    </a:lnB>
                    <a:noFill/>
                  </a:tcPr>
                </a:tc>
                <a:extLst>
                  <a:ext uri="{0D108BD9-81ED-4DB2-BD59-A6C34878D82A}">
                    <a16:rowId xmlns:a16="http://schemas.microsoft.com/office/drawing/2014/main" val="3964000091"/>
                  </a:ext>
                </a:extLst>
              </a:tr>
            </a:tbl>
          </a:graphicData>
        </a:graphic>
      </p:graphicFrame>
    </p:spTree>
    <p:extLst>
      <p:ext uri="{BB962C8B-B14F-4D97-AF65-F5344CB8AC3E}">
        <p14:creationId xmlns:p14="http://schemas.microsoft.com/office/powerpoint/2010/main" val="602812447"/>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1CBE7CB4-012A-6F0B-ED1C-2581B81A548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98FB6A90-B35A-FF42-FFE9-44A0EAD3E6F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286F9DFD-DE69-3157-2D2A-ED1E601B2BA1}"/>
              </a:ext>
            </a:extLst>
          </p:cNvPr>
          <p:cNvSpPr txBox="1"/>
          <p:nvPr/>
        </p:nvSpPr>
        <p:spPr>
          <a:xfrm>
            <a:off x="1371600" y="942109"/>
            <a:ext cx="8954616" cy="5247590"/>
          </a:xfrm>
          <a:prstGeom prst="rect">
            <a:avLst/>
          </a:prstGeom>
          <a:noFill/>
        </p:spPr>
        <p:txBody>
          <a:bodyPr wrap="square">
            <a:spAutoFit/>
          </a:bodyPr>
          <a:lstStyle/>
          <a:p>
            <a:endParaRPr lang="pt-BR" b="1" dirty="0"/>
          </a:p>
          <a:p>
            <a:r>
              <a:rPr lang="pt-BR" sz="2100" b="1" dirty="0"/>
              <a:t>Recursos Administrativos</a:t>
            </a:r>
          </a:p>
          <a:p>
            <a:endParaRPr lang="pt-BR" sz="2100" b="1" dirty="0"/>
          </a:p>
          <a:p>
            <a:pPr algn="just"/>
            <a:r>
              <a:rPr lang="pt-BR" sz="2100" dirty="0"/>
              <a:t>O recurso administrativo é o instrumento que permite ao servidor contestar decisões que lhe imponham penalidades ou prejudiquem seus direitos. </a:t>
            </a:r>
          </a:p>
          <a:p>
            <a:pPr algn="just"/>
            <a:endParaRPr lang="pt-BR" sz="2100" dirty="0"/>
          </a:p>
          <a:p>
            <a:pPr algn="just"/>
            <a:endParaRPr lang="pt-BR" sz="2100" dirty="0"/>
          </a:p>
          <a:p>
            <a:pPr algn="just"/>
            <a:r>
              <a:rPr lang="pt-BR" sz="2100" dirty="0"/>
              <a:t>Trata-se de garantia fundamental para revisão das decisões e correção de possíveis erros, sendo expressão do princípio da autotutela administrativa pelo qual a Administração pode revisar seus próprios atos.</a:t>
            </a:r>
          </a:p>
          <a:p>
            <a:pPr algn="just"/>
            <a:endParaRPr lang="pt-BR" dirty="0"/>
          </a:p>
          <a:p>
            <a:endParaRPr lang="pt-BR" sz="2200" b="1"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20806880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97F1DD5-39BB-BA62-3C98-F31EAE90194C}"/>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A9F095D-1326-C64D-33F0-CD33DDA62B9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754FC67-041C-D3F4-971C-05AE7344A0C4}"/>
              </a:ext>
            </a:extLst>
          </p:cNvPr>
          <p:cNvSpPr txBox="1"/>
          <p:nvPr/>
        </p:nvSpPr>
        <p:spPr>
          <a:xfrm>
            <a:off x="1371600" y="942109"/>
            <a:ext cx="8954616" cy="6540252"/>
          </a:xfrm>
          <a:prstGeom prst="rect">
            <a:avLst/>
          </a:prstGeom>
          <a:noFill/>
        </p:spPr>
        <p:txBody>
          <a:bodyPr wrap="square">
            <a:spAutoFit/>
          </a:bodyPr>
          <a:lstStyle/>
          <a:p>
            <a:endParaRPr lang="pt-BR" b="1" dirty="0"/>
          </a:p>
          <a:p>
            <a:r>
              <a:rPr lang="pt-BR" sz="2100" b="1" dirty="0"/>
              <a:t>Recursos Administrativos</a:t>
            </a:r>
          </a:p>
          <a:p>
            <a:endParaRPr lang="pt-BR" sz="2100" b="1" dirty="0"/>
          </a:p>
          <a:p>
            <a:pPr algn="just"/>
            <a:r>
              <a:rPr lang="pt-BR" sz="2100" dirty="0"/>
              <a:t>Em regra, o servidor pode apresentar </a:t>
            </a:r>
            <a:r>
              <a:rPr lang="pt-BR" sz="2100" b="1" dirty="0"/>
              <a:t>pedido de reconsideração</a:t>
            </a:r>
            <a:r>
              <a:rPr lang="pt-BR" sz="2100" dirty="0"/>
              <a:t> à autoridade que decidiu e, se mantida a penalidade, interpor </a:t>
            </a:r>
            <a:r>
              <a:rPr lang="pt-BR" sz="2100" b="1" dirty="0"/>
              <a:t>recurso hierárquico</a:t>
            </a:r>
            <a:r>
              <a:rPr lang="pt-BR" sz="2100" dirty="0"/>
              <a:t> para instância superior. O recurso normalmente </a:t>
            </a:r>
            <a:r>
              <a:rPr lang="pt-BR" sz="2100" b="1" dirty="0"/>
              <a:t>não possui efeito suspensivo</a:t>
            </a:r>
            <a:r>
              <a:rPr lang="pt-BR" sz="2100" dirty="0"/>
              <a:t>, salvo previsão legal específica. Além disso, mesmo após decisão definitiva, admite-se pedido de revisão do processo disciplinar, quando surgirem fatos ou provas novas que possam modificar o julgamento.</a:t>
            </a:r>
          </a:p>
          <a:p>
            <a:pPr algn="just"/>
            <a:endParaRPr lang="pt-BR" sz="2100" dirty="0"/>
          </a:p>
          <a:p>
            <a:pPr algn="just"/>
            <a:endParaRPr lang="pt-BR" sz="2100" dirty="0"/>
          </a:p>
          <a:p>
            <a:pPr algn="just"/>
            <a:r>
              <a:rPr lang="pt-BR" sz="2100" dirty="0"/>
              <a:t>O sistema recursal garante o exercício pleno do direito de defesa e fortalece a legitimidade das decisões administrativas, ao permitir correção, revisão e aprimoramento interno.</a:t>
            </a:r>
          </a:p>
          <a:p>
            <a:pPr marL="285750" indent="-285750" algn="just">
              <a:buFont typeface="Arial" panose="020B0604020202020204" pitchFamily="34" charset="0"/>
              <a:buChar char="•"/>
            </a:pPr>
            <a:endParaRPr lang="pt-BR" dirty="0"/>
          </a:p>
          <a:p>
            <a:endParaRPr lang="pt-BR" sz="2200" b="1"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144253382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a:xfrm>
            <a:off x="838200" y="1825625"/>
            <a:ext cx="4595191" cy="652532"/>
          </a:xfrm>
        </p:spPr>
        <p:txBody>
          <a:bodyPr>
            <a:normAutofit/>
          </a:bodyPr>
          <a:lstStyle/>
          <a:p>
            <a:r>
              <a:rPr lang="pt-BR" sz="3200" dirty="0">
                <a:latin typeface="Arial" panose="020B0604020202020204" pitchFamily="34" charset="0"/>
                <a:cs typeface="Arial" panose="020B0604020202020204" pitchFamily="34" charset="0"/>
              </a:rPr>
              <a:t>Das 09h às 12h </a:t>
            </a:r>
          </a:p>
        </p:txBody>
      </p:sp>
      <p:pic>
        <p:nvPicPr>
          <p:cNvPr id="4" name="Imagem 3"/>
          <p:cNvPicPr>
            <a:picLocks noChangeAspect="1"/>
          </p:cNvPicPr>
          <p:nvPr/>
        </p:nvPicPr>
        <p:blipFill>
          <a:blip r:embed="rId3" cstate="print"/>
          <a:stretch>
            <a:fillRect/>
          </a:stretch>
        </p:blipFill>
        <p:spPr>
          <a:xfrm>
            <a:off x="388955" y="767358"/>
            <a:ext cx="1109902" cy="923330"/>
          </a:xfrm>
          <a:prstGeom prst="rect">
            <a:avLst/>
          </a:prstGeom>
        </p:spPr>
      </p:pic>
      <p:sp>
        <p:nvSpPr>
          <p:cNvPr id="5" name="CaixaDeTexto 4"/>
          <p:cNvSpPr txBox="1"/>
          <p:nvPr/>
        </p:nvSpPr>
        <p:spPr>
          <a:xfrm>
            <a:off x="1631378" y="902295"/>
            <a:ext cx="2777836" cy="923330"/>
          </a:xfrm>
          <a:prstGeom prst="rect">
            <a:avLst/>
          </a:prstGeom>
          <a:noFill/>
        </p:spPr>
        <p:txBody>
          <a:bodyPr wrap="square" rtlCol="0">
            <a:spAutoFit/>
          </a:bodyPr>
          <a:lstStyle/>
          <a:p>
            <a:r>
              <a:rPr lang="pt-BR" sz="3600" dirty="0">
                <a:latin typeface="Arial Black" panose="020B0A04020102020204" pitchFamily="34" charset="0"/>
                <a:cs typeface="Arial" panose="020B0604020202020204" pitchFamily="34" charset="0"/>
              </a:rPr>
              <a:t>Período</a:t>
            </a:r>
            <a:r>
              <a:rPr lang="pt-BR" sz="2800" dirty="0">
                <a:latin typeface="Arial Black" panose="020B0A04020102020204" pitchFamily="34" charset="0"/>
                <a:cs typeface="Arial" panose="020B0604020202020204" pitchFamily="34" charset="0"/>
              </a:rPr>
              <a:t>:</a:t>
            </a:r>
          </a:p>
          <a:p>
            <a:endParaRPr lang="pt-BR" dirty="0"/>
          </a:p>
        </p:txBody>
      </p:sp>
    </p:spTree>
    <p:extLst>
      <p:ext uri="{BB962C8B-B14F-4D97-AF65-F5344CB8AC3E}">
        <p14:creationId xmlns:p14="http://schemas.microsoft.com/office/powerpoint/2010/main" val="429213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7D691E-DF14-ED18-58C4-788C6F90FC26}"/>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ixaDeTexto 8">
            <a:extLst>
              <a:ext uri="{FF2B5EF4-FFF2-40B4-BE49-F238E27FC236}">
                <a16:creationId xmlns:a16="http://schemas.microsoft.com/office/drawing/2014/main" id="{74ACD777-D758-B4FD-FAE4-CA109C724461}"/>
              </a:ext>
            </a:extLst>
          </p:cNvPr>
          <p:cNvSpPr txBox="1"/>
          <p:nvPr/>
        </p:nvSpPr>
        <p:spPr>
          <a:xfrm>
            <a:off x="858982" y="734291"/>
            <a:ext cx="9467234" cy="1846659"/>
          </a:xfrm>
          <a:prstGeom prst="rect">
            <a:avLst/>
          </a:prstGeom>
          <a:noFill/>
        </p:spPr>
        <p:txBody>
          <a:bodyPr wrap="square">
            <a:spAutoFit/>
          </a:bodyPr>
          <a:lstStyle/>
          <a:p>
            <a:pPr>
              <a:spcAft>
                <a:spcPts val="600"/>
              </a:spcAft>
            </a:pPr>
            <a:endParaRPr lang="pt-BR" b="1"/>
          </a:p>
          <a:p>
            <a:pPr>
              <a:spcAft>
                <a:spcPts val="600"/>
              </a:spcAft>
            </a:pPr>
            <a:endParaRPr lang="pt-BR" b="1" i="0">
              <a:effectLst/>
            </a:endParaRPr>
          </a:p>
          <a:p>
            <a:pPr>
              <a:spcAft>
                <a:spcPts val="600"/>
              </a:spcAft>
            </a:pPr>
            <a:endParaRPr lang="pt-BR" b="1"/>
          </a:p>
          <a:p>
            <a:pPr>
              <a:spcAft>
                <a:spcPts val="600"/>
              </a:spcAft>
            </a:pPr>
            <a:endParaRPr lang="pt-BR"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F11BF1A3-B1C9-B9CD-A138-39CE5D0429B5}"/>
              </a:ext>
            </a:extLst>
          </p:cNvPr>
          <p:cNvGraphicFramePr>
            <a:graphicFrameLocks noGrp="1"/>
          </p:cNvGraphicFramePr>
          <p:nvPr>
            <p:extLst>
              <p:ext uri="{D42A27DB-BD31-4B8C-83A1-F6EECF244321}">
                <p14:modId xmlns:p14="http://schemas.microsoft.com/office/powerpoint/2010/main" val="1488359994"/>
              </p:ext>
            </p:extLst>
          </p:nvPr>
        </p:nvGraphicFramePr>
        <p:xfrm>
          <a:off x="643467" y="801639"/>
          <a:ext cx="10905067" cy="5254724"/>
        </p:xfrm>
        <a:graphic>
          <a:graphicData uri="http://schemas.openxmlformats.org/drawingml/2006/table">
            <a:tbl>
              <a:tblPr>
                <a:solidFill>
                  <a:schemeClr val="accent1">
                    <a:lumMod val="20000"/>
                    <a:lumOff val="80000"/>
                  </a:schemeClr>
                </a:solidFill>
              </a:tblPr>
              <a:tblGrid>
                <a:gridCol w="3863396">
                  <a:extLst>
                    <a:ext uri="{9D8B030D-6E8A-4147-A177-3AD203B41FA5}">
                      <a16:colId xmlns:a16="http://schemas.microsoft.com/office/drawing/2014/main" val="73858936"/>
                    </a:ext>
                  </a:extLst>
                </a:gridCol>
                <a:gridCol w="7041671">
                  <a:extLst>
                    <a:ext uri="{9D8B030D-6E8A-4147-A177-3AD203B41FA5}">
                      <a16:colId xmlns:a16="http://schemas.microsoft.com/office/drawing/2014/main" val="3946906385"/>
                    </a:ext>
                  </a:extLst>
                </a:gridCol>
              </a:tblGrid>
              <a:tr h="738357">
                <a:tc>
                  <a:txBody>
                    <a:bodyPr/>
                    <a:lstStyle/>
                    <a:p>
                      <a:pPr>
                        <a:buNone/>
                      </a:pPr>
                      <a:r>
                        <a:rPr lang="pt-BR" sz="2700" cap="none" spc="0">
                          <a:solidFill>
                            <a:schemeClr val="tx1"/>
                          </a:solidFill>
                        </a:rPr>
                        <a:t>Aspecto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Pontos Principais</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581548200"/>
                  </a:ext>
                </a:extLst>
              </a:tr>
              <a:tr h="738357">
                <a:tc>
                  <a:txBody>
                    <a:bodyPr/>
                    <a:lstStyle/>
                    <a:p>
                      <a:pPr>
                        <a:buNone/>
                      </a:pPr>
                      <a:r>
                        <a:rPr lang="pt-BR" sz="2700" cap="none" spc="0">
                          <a:solidFill>
                            <a:schemeClr val="tx1"/>
                          </a:solidFill>
                        </a:rPr>
                        <a:t>Natureza</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Revisão da decisão disciplinar</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49184515"/>
                  </a:ext>
                </a:extLst>
              </a:tr>
              <a:tr h="1150648">
                <a:tc>
                  <a:txBody>
                    <a:bodyPr/>
                    <a:lstStyle/>
                    <a:p>
                      <a:pPr>
                        <a:buNone/>
                      </a:pPr>
                      <a:r>
                        <a:rPr lang="pt-BR" sz="2700" cap="none" spc="0">
                          <a:solidFill>
                            <a:schemeClr val="tx1"/>
                          </a:solidFill>
                        </a:rPr>
                        <a:t>Instrumentos</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Pedido de reconsideração e recurso hierárquico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12343592"/>
                  </a:ext>
                </a:extLst>
              </a:tr>
              <a:tr h="738357">
                <a:tc>
                  <a:txBody>
                    <a:bodyPr/>
                    <a:lstStyle/>
                    <a:p>
                      <a:pPr>
                        <a:buNone/>
                      </a:pPr>
                      <a:r>
                        <a:rPr lang="pt-BR" sz="2700" cap="none" spc="0">
                          <a:solidFill>
                            <a:schemeClr val="tx1"/>
                          </a:solidFill>
                        </a:rPr>
                        <a:t>Efeito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Em regra, não suspensivo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17118645"/>
                  </a:ext>
                </a:extLst>
              </a:tr>
              <a:tr h="1150648">
                <a:tc>
                  <a:txBody>
                    <a:bodyPr/>
                    <a:lstStyle/>
                    <a:p>
                      <a:pPr>
                        <a:buNone/>
                      </a:pPr>
                      <a:r>
                        <a:rPr lang="pt-BR" sz="2700" cap="none" spc="0">
                          <a:solidFill>
                            <a:schemeClr val="tx1"/>
                          </a:solidFill>
                        </a:rPr>
                        <a:t>Revisão do processo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Possível com prova nova ou injustiça demonstrada</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59477011"/>
                  </a:ext>
                </a:extLst>
              </a:tr>
              <a:tr h="738357">
                <a:tc>
                  <a:txBody>
                    <a:bodyPr/>
                    <a:lstStyle/>
                    <a:p>
                      <a:pPr>
                        <a:buNone/>
                      </a:pPr>
                      <a:r>
                        <a:rPr lang="pt-BR" sz="2700" cap="none" spc="0">
                          <a:solidFill>
                            <a:schemeClr val="tx1"/>
                          </a:solidFill>
                        </a:rPr>
                        <a:t>Finalidade</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tc>
                  <a:txBody>
                    <a:bodyPr/>
                    <a:lstStyle/>
                    <a:p>
                      <a:pPr>
                        <a:buNone/>
                      </a:pPr>
                      <a:r>
                        <a:rPr lang="pt-BR" sz="2700" cap="none" spc="0">
                          <a:solidFill>
                            <a:schemeClr val="tx1"/>
                          </a:solidFill>
                        </a:rPr>
                        <a:t>Garantir justiça e evitar erro administrativo</a:t>
                      </a:r>
                    </a:p>
                  </a:txBody>
                  <a:tcPr marL="219224" marR="219224" marT="109613" marB="15460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89226237"/>
                  </a:ext>
                </a:extLst>
              </a:tr>
            </a:tbl>
          </a:graphicData>
        </a:graphic>
      </p:graphicFrame>
    </p:spTree>
    <p:extLst>
      <p:ext uri="{BB962C8B-B14F-4D97-AF65-F5344CB8AC3E}">
        <p14:creationId xmlns:p14="http://schemas.microsoft.com/office/powerpoint/2010/main" val="48603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C823DE-691F-F4F6-8DE2-32835F21991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Isosceles Triangle 3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a:extLst>
              <a:ext uri="{FF2B5EF4-FFF2-40B4-BE49-F238E27FC236}">
                <a16:creationId xmlns:a16="http://schemas.microsoft.com/office/drawing/2014/main" id="{DCF8FD9F-706A-09B0-A17C-EBB17F8FECC5}"/>
              </a:ext>
            </a:extLst>
          </p:cNvPr>
          <p:cNvSpPr txBox="1"/>
          <p:nvPr/>
        </p:nvSpPr>
        <p:spPr>
          <a:xfrm>
            <a:off x="7910285" y="2533476"/>
            <a:ext cx="1344247" cy="681997"/>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000" dirty="0"/>
          </a:p>
        </p:txBody>
      </p:sp>
      <p:sp>
        <p:nvSpPr>
          <p:cNvPr id="9" name="CaixaDeTexto 8">
            <a:extLst>
              <a:ext uri="{FF2B5EF4-FFF2-40B4-BE49-F238E27FC236}">
                <a16:creationId xmlns:a16="http://schemas.microsoft.com/office/drawing/2014/main" id="{BDDA584C-9D37-AEAC-64BD-CC1256ACB230}"/>
              </a:ext>
            </a:extLst>
          </p:cNvPr>
          <p:cNvSpPr txBox="1"/>
          <p:nvPr/>
        </p:nvSpPr>
        <p:spPr>
          <a:xfrm>
            <a:off x="858982" y="734291"/>
            <a:ext cx="9467234" cy="1846659"/>
          </a:xfrm>
          <a:prstGeom prst="rect">
            <a:avLst/>
          </a:prstGeom>
          <a:noFill/>
        </p:spPr>
        <p:txBody>
          <a:bodyPr wrap="square">
            <a:spAutoFit/>
          </a:bodyPr>
          <a:lstStyle/>
          <a:p>
            <a:pPr>
              <a:spcAft>
                <a:spcPts val="600"/>
              </a:spcAft>
            </a:pPr>
            <a:endParaRPr lang="pt-BR" b="1"/>
          </a:p>
          <a:p>
            <a:pPr marL="285750" indent="-285750">
              <a:spcAft>
                <a:spcPts val="600"/>
              </a:spcAft>
              <a:buFont typeface="Arial" panose="020B0604020202020204" pitchFamily="34" charset="0"/>
              <a:buChar char="•"/>
            </a:pPr>
            <a:endParaRPr lang="pt-BR" i="0">
              <a:effectLst/>
            </a:endParaRPr>
          </a:p>
          <a:p>
            <a:pPr>
              <a:spcAft>
                <a:spcPts val="600"/>
              </a:spcAft>
            </a:pPr>
            <a:endParaRPr lang="pt-BR"/>
          </a:p>
          <a:p>
            <a:pPr>
              <a:spcAft>
                <a:spcPts val="600"/>
              </a:spcAft>
            </a:pPr>
            <a:endParaRPr lang="pt-BR" b="1" i="0">
              <a:effectLst/>
            </a:endParaRPr>
          </a:p>
          <a:p>
            <a:pPr>
              <a:spcAft>
                <a:spcPts val="600"/>
              </a:spcAft>
            </a:pPr>
            <a:endParaRPr lang="pt-BR" sz="2200" b="0" i="0">
              <a:effectLst/>
            </a:endParaRPr>
          </a:p>
        </p:txBody>
      </p:sp>
      <p:graphicFrame>
        <p:nvGraphicFramePr>
          <p:cNvPr id="2" name="Tabela 1">
            <a:extLst>
              <a:ext uri="{FF2B5EF4-FFF2-40B4-BE49-F238E27FC236}">
                <a16:creationId xmlns:a16="http://schemas.microsoft.com/office/drawing/2014/main" id="{9613A1FD-8C20-0E11-6F58-38F54EDBDB3B}"/>
              </a:ext>
            </a:extLst>
          </p:cNvPr>
          <p:cNvGraphicFramePr>
            <a:graphicFrameLocks noGrp="1"/>
          </p:cNvGraphicFramePr>
          <p:nvPr>
            <p:extLst>
              <p:ext uri="{D42A27DB-BD31-4B8C-83A1-F6EECF244321}">
                <p14:modId xmlns:p14="http://schemas.microsoft.com/office/powerpoint/2010/main" val="3949650240"/>
              </p:ext>
            </p:extLst>
          </p:nvPr>
        </p:nvGraphicFramePr>
        <p:xfrm>
          <a:off x="643466" y="645553"/>
          <a:ext cx="10905067" cy="5851606"/>
        </p:xfrm>
        <a:graphic>
          <a:graphicData uri="http://schemas.openxmlformats.org/drawingml/2006/table">
            <a:tbl>
              <a:tblPr>
                <a:tableStyleId>{8EC20E35-A176-4012-BC5E-935CFFF8708E}</a:tableStyleId>
              </a:tblPr>
              <a:tblGrid>
                <a:gridCol w="1907229">
                  <a:extLst>
                    <a:ext uri="{9D8B030D-6E8A-4147-A177-3AD203B41FA5}">
                      <a16:colId xmlns:a16="http://schemas.microsoft.com/office/drawing/2014/main" val="1975889755"/>
                    </a:ext>
                  </a:extLst>
                </a:gridCol>
                <a:gridCol w="433137">
                  <a:extLst>
                    <a:ext uri="{9D8B030D-6E8A-4147-A177-3AD203B41FA5}">
                      <a16:colId xmlns:a16="http://schemas.microsoft.com/office/drawing/2014/main" val="3582863903"/>
                    </a:ext>
                  </a:extLst>
                </a:gridCol>
                <a:gridCol w="5740289">
                  <a:extLst>
                    <a:ext uri="{9D8B030D-6E8A-4147-A177-3AD203B41FA5}">
                      <a16:colId xmlns:a16="http://schemas.microsoft.com/office/drawing/2014/main" val="2209950488"/>
                    </a:ext>
                  </a:extLst>
                </a:gridCol>
                <a:gridCol w="2824412">
                  <a:extLst>
                    <a:ext uri="{9D8B030D-6E8A-4147-A177-3AD203B41FA5}">
                      <a16:colId xmlns:a16="http://schemas.microsoft.com/office/drawing/2014/main" val="1174758463"/>
                    </a:ext>
                  </a:extLst>
                </a:gridCol>
              </a:tblGrid>
              <a:tr h="392169">
                <a:tc>
                  <a:txBody>
                    <a:bodyPr/>
                    <a:lstStyle/>
                    <a:p>
                      <a:pPr>
                        <a:buNone/>
                      </a:pPr>
                      <a:r>
                        <a:rPr lang="pt-BR" sz="1300" dirty="0"/>
                        <a:t>Tema</a:t>
                      </a:r>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a:t>Conteúdo Essencial</a:t>
                      </a:r>
                    </a:p>
                  </a:txBody>
                  <a:tcPr marL="17014" marR="17014" marT="8507" marB="8507" anchor="ctr"/>
                </a:tc>
                <a:tc>
                  <a:txBody>
                    <a:bodyPr/>
                    <a:lstStyle/>
                    <a:p>
                      <a:pPr>
                        <a:buNone/>
                      </a:pPr>
                      <a:r>
                        <a:rPr lang="pt-BR" sz="1300" dirty="0"/>
                        <a:t>Prazos / Regras-Chave</a:t>
                      </a:r>
                    </a:p>
                  </a:txBody>
                  <a:tcPr marL="17014" marR="17014" marT="8507" marB="8507" anchor="ctr"/>
                </a:tc>
                <a:extLst>
                  <a:ext uri="{0D108BD9-81ED-4DB2-BD59-A6C34878D82A}">
                    <a16:rowId xmlns:a16="http://schemas.microsoft.com/office/drawing/2014/main" val="1519448065"/>
                  </a:ext>
                </a:extLst>
              </a:tr>
              <a:tr h="559649">
                <a:tc>
                  <a:txBody>
                    <a:bodyPr/>
                    <a:lstStyle/>
                    <a:p>
                      <a:pPr>
                        <a:buNone/>
                      </a:pPr>
                      <a:r>
                        <a:rPr lang="pt-BR" sz="1300" b="1" dirty="0"/>
                        <a:t>Deveres do Servidor</a:t>
                      </a:r>
                      <a:endParaRPr lang="pt-BR" sz="1300" dirty="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a:t>Zelo com função, lealdade, cumprimento de normas e ordens legais, atendimento ao público, comunicação de irregularidades, sigilo, moralidade, assiduidade, urbanidade</a:t>
                      </a:r>
                    </a:p>
                  </a:txBody>
                  <a:tcPr marL="17014" marR="17014" marT="8507" marB="8507" anchor="ctr"/>
                </a:tc>
                <a:tc>
                  <a:txBody>
                    <a:bodyPr/>
                    <a:lstStyle/>
                    <a:p>
                      <a:pPr>
                        <a:buNone/>
                      </a:pPr>
                      <a:r>
                        <a:rPr lang="pt-BR" sz="1300" dirty="0"/>
                        <a:t>Conduta esperada em conformidade com princípios administrativos</a:t>
                      </a:r>
                    </a:p>
                  </a:txBody>
                  <a:tcPr marL="17014" marR="17014" marT="8507" marB="8507" anchor="ctr"/>
                </a:tc>
                <a:extLst>
                  <a:ext uri="{0D108BD9-81ED-4DB2-BD59-A6C34878D82A}">
                    <a16:rowId xmlns:a16="http://schemas.microsoft.com/office/drawing/2014/main" val="3058907872"/>
                  </a:ext>
                </a:extLst>
              </a:tr>
              <a:tr h="727129">
                <a:tc>
                  <a:txBody>
                    <a:bodyPr/>
                    <a:lstStyle/>
                    <a:p>
                      <a:pPr>
                        <a:buNone/>
                      </a:pPr>
                      <a:r>
                        <a:rPr lang="pt-BR" sz="1300" b="1"/>
                        <a:t>Proibições</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Ausentar-se sem autorização, retirar documentos sem permissão, desrespeito, resistência injustificada, autopromoção, uso do cargo para proveito próprio, recebimento de vantagens, desídia, atividades incompatíveis</a:t>
                      </a:r>
                    </a:p>
                  </a:txBody>
                  <a:tcPr marL="17014" marR="17014" marT="8507" marB="8507" anchor="ctr"/>
                </a:tc>
                <a:tc>
                  <a:txBody>
                    <a:bodyPr/>
                    <a:lstStyle/>
                    <a:p>
                      <a:pPr>
                        <a:buNone/>
                      </a:pPr>
                      <a:r>
                        <a:rPr lang="pt-BR" sz="1300" dirty="0"/>
                        <a:t>Parágrafo único: crítica doutrinária permitida</a:t>
                      </a:r>
                    </a:p>
                  </a:txBody>
                  <a:tcPr marL="17014" marR="17014" marT="8507" marB="8507" anchor="ctr"/>
                </a:tc>
                <a:extLst>
                  <a:ext uri="{0D108BD9-81ED-4DB2-BD59-A6C34878D82A}">
                    <a16:rowId xmlns:a16="http://schemas.microsoft.com/office/drawing/2014/main" val="2664193961"/>
                  </a:ext>
                </a:extLst>
              </a:tr>
              <a:tr h="392169">
                <a:tc>
                  <a:txBody>
                    <a:bodyPr/>
                    <a:lstStyle/>
                    <a:p>
                      <a:pPr>
                        <a:buNone/>
                      </a:pPr>
                      <a:r>
                        <a:rPr lang="pt-BR" sz="1300" b="1"/>
                        <a:t>Acumulação</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Vedação à acumulação salvo hipóteses constitucionais, com compatibilidade de horários</a:t>
                      </a:r>
                    </a:p>
                  </a:txBody>
                  <a:tcPr marL="17014" marR="17014" marT="8507" marB="8507" anchor="ctr"/>
                </a:tc>
                <a:tc>
                  <a:txBody>
                    <a:bodyPr/>
                    <a:lstStyle/>
                    <a:p>
                      <a:pPr>
                        <a:buNone/>
                      </a:pPr>
                      <a:r>
                        <a:rPr lang="pt-BR" sz="1300"/>
                        <a:t>Verificação obrigatória pelo RH</a:t>
                      </a:r>
                    </a:p>
                  </a:txBody>
                  <a:tcPr marL="17014" marR="17014" marT="8507" marB="8507" anchor="ctr"/>
                </a:tc>
                <a:extLst>
                  <a:ext uri="{0D108BD9-81ED-4DB2-BD59-A6C34878D82A}">
                    <a16:rowId xmlns:a16="http://schemas.microsoft.com/office/drawing/2014/main" val="810265922"/>
                  </a:ext>
                </a:extLst>
              </a:tr>
              <a:tr h="435676">
                <a:tc>
                  <a:txBody>
                    <a:bodyPr/>
                    <a:lstStyle/>
                    <a:p>
                      <a:pPr>
                        <a:buNone/>
                      </a:pPr>
                      <a:r>
                        <a:rPr lang="pt-BR" sz="1300" b="1"/>
                        <a:t>Responsabilidade</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Civil, penal e administrativa; independência das esferas; ação regressiva; absolvição penal pode afastar responsabilidade</a:t>
                      </a:r>
                    </a:p>
                  </a:txBody>
                  <a:tcPr marL="17014" marR="17014" marT="8507" marB="8507" anchor="ctr"/>
                </a:tc>
                <a:tc>
                  <a:txBody>
                    <a:bodyPr/>
                    <a:lstStyle/>
                    <a:p>
                      <a:pPr>
                        <a:buNone/>
                      </a:pPr>
                      <a:r>
                        <a:rPr lang="pt-BR" sz="1300"/>
                        <a:t>Regressiva quando dano a terceiros; herdeiros dentro da herança</a:t>
                      </a:r>
                    </a:p>
                  </a:txBody>
                  <a:tcPr marL="17014" marR="17014" marT="8507" marB="8507" anchor="ctr"/>
                </a:tc>
                <a:extLst>
                  <a:ext uri="{0D108BD9-81ED-4DB2-BD59-A6C34878D82A}">
                    <a16:rowId xmlns:a16="http://schemas.microsoft.com/office/drawing/2014/main" val="2779861211"/>
                  </a:ext>
                </a:extLst>
              </a:tr>
              <a:tr h="392169">
                <a:tc>
                  <a:txBody>
                    <a:bodyPr/>
                    <a:lstStyle/>
                    <a:p>
                      <a:pPr>
                        <a:buNone/>
                      </a:pPr>
                      <a:r>
                        <a:rPr lang="pt-BR" sz="1300" b="1"/>
                        <a:t>Penalidades</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Advertência, suspensão, demissão; agravantes e atenuantes; cancelamento de registros; tipificação das hipóteses de demissão</a:t>
                      </a:r>
                    </a:p>
                  </a:txBody>
                  <a:tcPr marL="17014" marR="17014" marT="8507" marB="8507" anchor="ctr"/>
                </a:tc>
                <a:tc>
                  <a:txBody>
                    <a:bodyPr/>
                    <a:lstStyle/>
                    <a:p>
                      <a:pPr>
                        <a:buNone/>
                      </a:pPr>
                      <a:r>
                        <a:rPr lang="pt-BR" sz="1300"/>
                        <a:t>Prescrição: 5 anos (demissão), 2 anos (suspensão), 180 dias (advertência); interrupção com sindicância/PAD</a:t>
                      </a:r>
                    </a:p>
                  </a:txBody>
                  <a:tcPr marL="17014" marR="17014" marT="8507" marB="8507" anchor="ctr"/>
                </a:tc>
                <a:extLst>
                  <a:ext uri="{0D108BD9-81ED-4DB2-BD59-A6C34878D82A}">
                    <a16:rowId xmlns:a16="http://schemas.microsoft.com/office/drawing/2014/main" val="745093298"/>
                  </a:ext>
                </a:extLst>
              </a:tr>
              <a:tr h="392169">
                <a:tc>
                  <a:txBody>
                    <a:bodyPr/>
                    <a:lstStyle/>
                    <a:p>
                      <a:pPr>
                        <a:buNone/>
                      </a:pPr>
                      <a:r>
                        <a:rPr lang="pt-BR" sz="1300" b="1"/>
                        <a:t>Sindicância</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Apuração preliminar obrigatória ao tomar ciência de irregularidade; 3 servidores efetivos; sigilo; pode gerar arquivamento ou PAD</a:t>
                      </a:r>
                    </a:p>
                  </a:txBody>
                  <a:tcPr marL="17014" marR="17014" marT="8507" marB="8507" anchor="ctr"/>
                </a:tc>
                <a:tc>
                  <a:txBody>
                    <a:bodyPr/>
                    <a:lstStyle/>
                    <a:p>
                      <a:pPr>
                        <a:buNone/>
                      </a:pPr>
                      <a:r>
                        <a:rPr lang="pt-BR" sz="1300" dirty="0"/>
                        <a:t>Prazo: 60 dias + 60; afastamento preventivo até 60 dias + 60</a:t>
                      </a:r>
                    </a:p>
                  </a:txBody>
                  <a:tcPr marL="17014" marR="17014" marT="8507" marB="8507" anchor="ctr"/>
                </a:tc>
                <a:extLst>
                  <a:ext uri="{0D108BD9-81ED-4DB2-BD59-A6C34878D82A}">
                    <a16:rowId xmlns:a16="http://schemas.microsoft.com/office/drawing/2014/main" val="43688188"/>
                  </a:ext>
                </a:extLst>
              </a:tr>
              <a:tr h="392169">
                <a:tc>
                  <a:txBody>
                    <a:bodyPr/>
                    <a:lstStyle/>
                    <a:p>
                      <a:pPr>
                        <a:buNone/>
                      </a:pPr>
                      <a:r>
                        <a:rPr lang="pt-BR" sz="1300" b="1"/>
                        <a:t>Processo Administrativo Disciplinar (PAD)</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a:t>Contraditório e ampla defesa; relatório da sindicância integra PAD; diligências, testemunhas, perícias; aplicação subsidiária do CPP</a:t>
                      </a:r>
                    </a:p>
                  </a:txBody>
                  <a:tcPr marL="17014" marR="17014" marT="8507" marB="8507" anchor="ctr"/>
                </a:tc>
                <a:tc>
                  <a:txBody>
                    <a:bodyPr/>
                    <a:lstStyle/>
                    <a:p>
                      <a:pPr>
                        <a:buNone/>
                      </a:pPr>
                      <a:r>
                        <a:rPr lang="pt-BR" sz="1300" dirty="0"/>
                        <a:t>Prazo: 60 dias + 60; defesa prévia 3 dias; testemunhas até 8; alegações finais 10 dias</a:t>
                      </a:r>
                    </a:p>
                  </a:txBody>
                  <a:tcPr marL="17014" marR="17014" marT="8507" marB="8507" anchor="ctr"/>
                </a:tc>
                <a:extLst>
                  <a:ext uri="{0D108BD9-81ED-4DB2-BD59-A6C34878D82A}">
                    <a16:rowId xmlns:a16="http://schemas.microsoft.com/office/drawing/2014/main" val="26641179"/>
                  </a:ext>
                </a:extLst>
              </a:tr>
              <a:tr h="392169">
                <a:tc>
                  <a:txBody>
                    <a:bodyPr/>
                    <a:lstStyle/>
                    <a:p>
                      <a:pPr>
                        <a:buNone/>
                      </a:pPr>
                      <a:r>
                        <a:rPr lang="pt-BR" sz="1300" b="1"/>
                        <a:t>Defesa e Contraditório</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Direito ao interrogatório, provas, reinquirição, perícia, defensor dativo em revelia; contraditório pleno</a:t>
                      </a:r>
                    </a:p>
                  </a:txBody>
                  <a:tcPr marL="17014" marR="17014" marT="8507" marB="8507" anchor="ctr"/>
                </a:tc>
                <a:tc>
                  <a:txBody>
                    <a:bodyPr/>
                    <a:lstStyle/>
                    <a:p>
                      <a:pPr>
                        <a:buNone/>
                      </a:pPr>
                      <a:r>
                        <a:rPr lang="pt-BR" sz="1300" dirty="0"/>
                        <a:t>Citação pessoal ou edital; defensor dativo nomeado; diligências e alegações finais</a:t>
                      </a:r>
                    </a:p>
                  </a:txBody>
                  <a:tcPr marL="17014" marR="17014" marT="8507" marB="8507" anchor="ctr"/>
                </a:tc>
                <a:extLst>
                  <a:ext uri="{0D108BD9-81ED-4DB2-BD59-A6C34878D82A}">
                    <a16:rowId xmlns:a16="http://schemas.microsoft.com/office/drawing/2014/main" val="744848858"/>
                  </a:ext>
                </a:extLst>
              </a:tr>
              <a:tr h="392169">
                <a:tc>
                  <a:txBody>
                    <a:bodyPr/>
                    <a:lstStyle/>
                    <a:p>
                      <a:pPr>
                        <a:buNone/>
                      </a:pPr>
                      <a:r>
                        <a:rPr lang="pt-BR" sz="1300" b="1"/>
                        <a:t>Julgamento</a:t>
                      </a:r>
                      <a:endParaRPr lang="pt-BR" sz="130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a:t>Autoridade julga em até 30 dias; pode discordar da comissão; nulidade por vício; envio ao MP se crime</a:t>
                      </a:r>
                    </a:p>
                  </a:txBody>
                  <a:tcPr marL="17014" marR="17014" marT="8507" marB="8507" anchor="ctr"/>
                </a:tc>
                <a:tc>
                  <a:txBody>
                    <a:bodyPr/>
                    <a:lstStyle/>
                    <a:p>
                      <a:pPr>
                        <a:buNone/>
                      </a:pPr>
                      <a:r>
                        <a:rPr lang="pt-BR" sz="1300" dirty="0"/>
                        <a:t>Servidor não pode se exonerar/aposentar até conclusão do PAD</a:t>
                      </a:r>
                    </a:p>
                  </a:txBody>
                  <a:tcPr marL="17014" marR="17014" marT="8507" marB="8507" anchor="ctr"/>
                </a:tc>
                <a:extLst>
                  <a:ext uri="{0D108BD9-81ED-4DB2-BD59-A6C34878D82A}">
                    <a16:rowId xmlns:a16="http://schemas.microsoft.com/office/drawing/2014/main" val="4190534598"/>
                  </a:ext>
                </a:extLst>
              </a:tr>
              <a:tr h="392169">
                <a:tc>
                  <a:txBody>
                    <a:bodyPr/>
                    <a:lstStyle/>
                    <a:p>
                      <a:pPr>
                        <a:buNone/>
                      </a:pPr>
                      <a:r>
                        <a:rPr lang="pt-BR" sz="1300" b="1" dirty="0"/>
                        <a:t>Revisão do Processo</a:t>
                      </a:r>
                      <a:endParaRPr lang="pt-BR" sz="1300" dirty="0"/>
                    </a:p>
                  </a:txBody>
                  <a:tcPr marL="17014" marR="17014" marT="8507" marB="8507" anchor="ctr"/>
                </a:tc>
                <a:tc>
                  <a:txBody>
                    <a:bodyPr/>
                    <a:lstStyle/>
                    <a:p>
                      <a:pPr>
                        <a:buNone/>
                      </a:pPr>
                      <a:endParaRPr lang="pt-BR" sz="1300" dirty="0"/>
                    </a:p>
                  </a:txBody>
                  <a:tcPr marL="17014" marR="17014" marT="8507" marB="8507" anchor="ctr"/>
                </a:tc>
                <a:tc>
                  <a:txBody>
                    <a:bodyPr/>
                    <a:lstStyle/>
                    <a:p>
                      <a:pPr>
                        <a:buNone/>
                      </a:pPr>
                      <a:r>
                        <a:rPr lang="pt-BR" sz="1300" dirty="0"/>
                        <a:t>A qualquer tempo, com fatos novos; pode ser requerida por família ou curador; não agrava pena</a:t>
                      </a:r>
                    </a:p>
                  </a:txBody>
                  <a:tcPr marL="17014" marR="17014" marT="8507" marB="8507" anchor="ctr"/>
                </a:tc>
                <a:tc>
                  <a:txBody>
                    <a:bodyPr/>
                    <a:lstStyle/>
                    <a:p>
                      <a:pPr>
                        <a:buNone/>
                      </a:pPr>
                      <a:r>
                        <a:rPr lang="pt-BR" sz="1300" dirty="0"/>
                        <a:t>Prazo da comissão: 60 dias + 60; julgamento em 30 dias</a:t>
                      </a:r>
                    </a:p>
                  </a:txBody>
                  <a:tcPr marL="17014" marR="17014" marT="8507" marB="8507" anchor="ctr"/>
                </a:tc>
                <a:extLst>
                  <a:ext uri="{0D108BD9-81ED-4DB2-BD59-A6C34878D82A}">
                    <a16:rowId xmlns:a16="http://schemas.microsoft.com/office/drawing/2014/main" val="531914043"/>
                  </a:ext>
                </a:extLst>
              </a:tr>
            </a:tbl>
          </a:graphicData>
        </a:graphic>
      </p:graphicFrame>
    </p:spTree>
    <p:extLst>
      <p:ext uri="{BB962C8B-B14F-4D97-AF65-F5344CB8AC3E}">
        <p14:creationId xmlns:p14="http://schemas.microsoft.com/office/powerpoint/2010/main" val="1876038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3103451-B119-4D42-27F8-532E6BC97C21}"/>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36C317F-EB2E-9F5A-D367-C22E0B19EB16}"/>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823B00BD-9BE0-29F7-BA85-8B454810CF66}"/>
              </a:ext>
            </a:extLst>
          </p:cNvPr>
          <p:cNvSpPr txBox="1"/>
          <p:nvPr/>
        </p:nvSpPr>
        <p:spPr>
          <a:xfrm>
            <a:off x="858982" y="734291"/>
            <a:ext cx="9467234" cy="6924973"/>
          </a:xfrm>
          <a:prstGeom prst="rect">
            <a:avLst/>
          </a:prstGeom>
          <a:noFill/>
        </p:spPr>
        <p:txBody>
          <a:bodyPr wrap="square">
            <a:spAutoFit/>
          </a:bodyPr>
          <a:lstStyle/>
          <a:p>
            <a:endParaRPr lang="pt-BR" b="1" dirty="0"/>
          </a:p>
          <a:p>
            <a:r>
              <a:rPr lang="pt-BR" b="1" dirty="0"/>
              <a:t>Das Penalidades Disciplinares</a:t>
            </a:r>
          </a:p>
          <a:p>
            <a:endParaRPr lang="pt-BR" b="1" dirty="0"/>
          </a:p>
          <a:p>
            <a:r>
              <a:rPr lang="pt-BR" sz="2200" dirty="0"/>
              <a:t>As penalidades são medidas aplicadas pela Administração para responsabilizar o servidor que violar deveres funcionais. Elas devem observar graduação, proporcionalidade e motivação (art. 100 da lei municipal).</a:t>
            </a:r>
          </a:p>
          <a:p>
            <a:endParaRPr lang="pt-BR" sz="2200" dirty="0"/>
          </a:p>
          <a:p>
            <a:r>
              <a:rPr lang="pt-BR" sz="2200" b="1" dirty="0"/>
              <a:t>a) Advertência</a:t>
            </a:r>
          </a:p>
          <a:p>
            <a:r>
              <a:rPr lang="pt-BR" sz="2200" b="1" dirty="0"/>
              <a:t>Natureza:</a:t>
            </a:r>
            <a:r>
              <a:rPr lang="pt-BR" sz="2200" dirty="0"/>
              <a:t> penalidade escrita e formal para infrações leves.</a:t>
            </a:r>
          </a:p>
          <a:p>
            <a:endParaRPr lang="pt-BR" sz="2200" dirty="0"/>
          </a:p>
          <a:p>
            <a:r>
              <a:rPr lang="pt-BR" sz="2200" dirty="0"/>
              <a:t>A advertência é aplicada às infrações leves, conforme matriz do art. 129 da Lei 8.112/1990, geralmente relacionadas à inobservância dos deveres funcionais (art. 116) e violações simples às proibições (art. 117).</a:t>
            </a:r>
          </a:p>
          <a:p>
            <a:r>
              <a:rPr lang="pt-BR" sz="2200" b="1" dirty="0"/>
              <a:t>Exemplos:</a:t>
            </a:r>
            <a:endParaRPr lang="pt-BR" sz="2200" dirty="0"/>
          </a:p>
          <a:p>
            <a:r>
              <a:rPr lang="pt-BR" sz="2200" dirty="0"/>
              <a:t>Ausentar-se brevemente do serviço sem autorização</a:t>
            </a:r>
          </a:p>
          <a:p>
            <a:r>
              <a:rPr lang="pt-BR" sz="2200" dirty="0"/>
              <a:t>Tratamento grosseiro eventual</a:t>
            </a:r>
          </a:p>
          <a:p>
            <a:r>
              <a:rPr lang="pt-BR" sz="2200" dirty="0"/>
              <a:t>Descumprimento de normas internas</a:t>
            </a:r>
          </a:p>
          <a:p>
            <a:pPr marL="285750" indent="-285750">
              <a:buFont typeface="Arial" panose="020B0604020202020204" pitchFamily="34" charset="0"/>
              <a:buChar char="•"/>
            </a:pPr>
            <a:endParaRPr lang="pt-BR" i="0" dirty="0">
              <a:effectLst/>
            </a:endParaRPr>
          </a:p>
          <a:p>
            <a:endParaRPr lang="pt-BR" dirty="0"/>
          </a:p>
          <a:p>
            <a:endParaRPr lang="pt-BR" b="1" i="0" dirty="0">
              <a:effectLst/>
            </a:endParaRPr>
          </a:p>
          <a:p>
            <a:endParaRPr lang="pt-BR" sz="2200" b="0" i="0" dirty="0">
              <a:effectLst/>
            </a:endParaRPr>
          </a:p>
        </p:txBody>
      </p:sp>
    </p:spTree>
    <p:extLst>
      <p:ext uri="{BB962C8B-B14F-4D97-AF65-F5344CB8AC3E}">
        <p14:creationId xmlns:p14="http://schemas.microsoft.com/office/powerpoint/2010/main" val="303375882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BDE48B2-E776-B86D-E489-1B49403BA368}"/>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D635157-E3F9-DBBD-2507-EF2732E69752}"/>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9FECBBA9-BD0D-896E-5C51-0B0F1E472541}"/>
              </a:ext>
            </a:extLst>
          </p:cNvPr>
          <p:cNvSpPr txBox="1"/>
          <p:nvPr/>
        </p:nvSpPr>
        <p:spPr>
          <a:xfrm>
            <a:off x="1371600" y="942109"/>
            <a:ext cx="8954616" cy="3600986"/>
          </a:xfrm>
          <a:prstGeom prst="rect">
            <a:avLst/>
          </a:prstGeom>
          <a:noFill/>
        </p:spPr>
        <p:txBody>
          <a:bodyPr wrap="square">
            <a:spAutoFit/>
          </a:bodyPr>
          <a:lstStyle/>
          <a:p>
            <a:endParaRPr lang="pt-BR" b="1" dirty="0"/>
          </a:p>
          <a:p>
            <a:r>
              <a:rPr lang="pt-BR" sz="2400" b="1" dirty="0"/>
              <a:t>b) Repreensão</a:t>
            </a:r>
          </a:p>
          <a:p>
            <a:endParaRPr lang="pt-BR" sz="2400" b="1" dirty="0"/>
          </a:p>
          <a:p>
            <a:endParaRPr lang="pt-BR" sz="2400" b="1" dirty="0"/>
          </a:p>
          <a:p>
            <a:r>
              <a:rPr lang="pt-BR" sz="2400" b="1" dirty="0"/>
              <a:t>Natureza:</a:t>
            </a:r>
            <a:r>
              <a:rPr lang="pt-BR" sz="2400" dirty="0"/>
              <a:t>  A figura da “repreensão” não está prevista expressamente na Lei 8.112/1990. Nos regimes disciplinadores atuais, a advertência cumpre essa função de penalidade escrita e formal.</a:t>
            </a:r>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857833405"/>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7F5A20A4-1F21-969F-6C29-B7BCDCF55449}"/>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BBC43453-9C90-BCF9-C67F-4716433D1714}"/>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4C38DD1A-15BA-00CA-B8F0-0B1D5F270424}"/>
              </a:ext>
            </a:extLst>
          </p:cNvPr>
          <p:cNvSpPr txBox="1"/>
          <p:nvPr/>
        </p:nvSpPr>
        <p:spPr>
          <a:xfrm>
            <a:off x="1371600" y="942109"/>
            <a:ext cx="8954616" cy="7478970"/>
          </a:xfrm>
          <a:prstGeom prst="rect">
            <a:avLst/>
          </a:prstGeom>
          <a:noFill/>
        </p:spPr>
        <p:txBody>
          <a:bodyPr wrap="square">
            <a:spAutoFit/>
          </a:bodyPr>
          <a:lstStyle/>
          <a:p>
            <a:endParaRPr lang="pt-BR" b="1" dirty="0"/>
          </a:p>
          <a:p>
            <a:r>
              <a:rPr lang="pt-BR" b="1" dirty="0"/>
              <a:t>c</a:t>
            </a:r>
            <a:r>
              <a:rPr lang="pt-BR" sz="2200" b="1" dirty="0"/>
              <a:t>) Suspensão</a:t>
            </a:r>
          </a:p>
          <a:p>
            <a:endParaRPr lang="pt-BR" sz="2200" b="1" dirty="0"/>
          </a:p>
          <a:p>
            <a:endParaRPr lang="pt-BR" sz="2200" b="1" dirty="0"/>
          </a:p>
          <a:p>
            <a:r>
              <a:rPr lang="pt-BR" sz="2200" b="1" dirty="0"/>
              <a:t>Natureza:</a:t>
            </a:r>
            <a:r>
              <a:rPr lang="pt-BR" sz="2200" dirty="0"/>
              <a:t> afastamento temporário sem remuneração, salvo conversão em multa.</a:t>
            </a:r>
          </a:p>
          <a:p>
            <a:r>
              <a:rPr lang="pt-BR" sz="2200" dirty="0"/>
              <a:t>A suspensão é penalidade de afastamento temporário (até 90 dias), prevista no art. 130 da Lei 8.112/1990, aplicável quando houver reincidência em faltas punidas com advertência ou violação mais grave dos deveres e proibições.</a:t>
            </a:r>
          </a:p>
          <a:p>
            <a:r>
              <a:rPr lang="pt-BR" sz="2200" dirty="0"/>
              <a:t>A Lei 8.112 permite transformar suspensão em multa, com permanência em serviço (§2º do art. 130).</a:t>
            </a:r>
          </a:p>
          <a:p>
            <a:r>
              <a:rPr lang="pt-BR" sz="2200" b="1" dirty="0"/>
              <a:t>Exemplos:</a:t>
            </a:r>
            <a:endParaRPr lang="pt-BR" sz="2200" dirty="0"/>
          </a:p>
          <a:p>
            <a:r>
              <a:rPr lang="pt-BR" sz="2200" dirty="0"/>
              <a:t>Resistência injustificada a ordens (inc. IV, art. 96)</a:t>
            </a:r>
          </a:p>
          <a:p>
            <a:r>
              <a:rPr lang="pt-BR" sz="2200" dirty="0"/>
              <a:t>Desídia reincidente (inc. XII, art. 96)</a:t>
            </a:r>
          </a:p>
          <a:p>
            <a:endParaRPr lang="pt-BR" dirty="0"/>
          </a:p>
          <a:p>
            <a:endParaRPr lang="pt-BR" dirty="0"/>
          </a:p>
          <a:p>
            <a:endParaRPr lang="pt-BR" dirty="0"/>
          </a:p>
          <a:p>
            <a:endParaRPr lang="pt-BR" sz="2200" b="1" i="0" dirty="0">
              <a:effectLst/>
            </a:endParaRP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494912013"/>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9ACA99E8-F425-E4F7-26C4-7B1961BF0732}"/>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213ABE83-A322-74F9-2729-993997D075F5}"/>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50C92E0F-0F9F-F593-B9C5-D4D463492AC8}"/>
              </a:ext>
            </a:extLst>
          </p:cNvPr>
          <p:cNvSpPr txBox="1"/>
          <p:nvPr/>
        </p:nvSpPr>
        <p:spPr>
          <a:xfrm>
            <a:off x="1371600" y="942109"/>
            <a:ext cx="8954616" cy="5293757"/>
          </a:xfrm>
          <a:prstGeom prst="rect">
            <a:avLst/>
          </a:prstGeom>
          <a:noFill/>
        </p:spPr>
        <p:txBody>
          <a:bodyPr wrap="square">
            <a:spAutoFit/>
          </a:bodyPr>
          <a:lstStyle/>
          <a:p>
            <a:endParaRPr lang="pt-BR" b="1" dirty="0"/>
          </a:p>
          <a:p>
            <a:r>
              <a:rPr lang="pt-BR" sz="2200" b="1" dirty="0"/>
              <a:t>d) Multa</a:t>
            </a:r>
          </a:p>
          <a:p>
            <a:r>
              <a:rPr lang="pt-BR" sz="2400" dirty="0"/>
              <a:t>A multa aparece como forma alternativa à suspensão, conforme art. 130, §2º da Lei 8.112/1990, possibilitando ao servidor continuar trabalhando com desconto proporcional da remuneração.</a:t>
            </a:r>
          </a:p>
          <a:p>
            <a:r>
              <a:rPr lang="pt-BR" sz="2200" b="1" dirty="0"/>
              <a:t>e) Destituição de Função</a:t>
            </a:r>
          </a:p>
          <a:p>
            <a:endParaRPr lang="pt-BR" sz="2200" b="1" dirty="0"/>
          </a:p>
          <a:p>
            <a:r>
              <a:rPr lang="pt-BR" sz="2400" dirty="0"/>
              <a:t>A destituição de função de confiança aparece na Lei 8.112/1990 como penalidade aplicável quando o servidor comete infração relacionada às atribuições do cargo comissionado (art. 135).</a:t>
            </a:r>
          </a:p>
          <a:p>
            <a:r>
              <a:rPr lang="pt-BR" sz="2200" dirty="0"/>
              <a:t>A </a:t>
            </a:r>
            <a:r>
              <a:rPr lang="pt-BR" sz="2200" b="1" dirty="0"/>
              <a:t>demissão de cargo efetivo</a:t>
            </a:r>
            <a:r>
              <a:rPr lang="pt-BR" sz="2200" dirty="0"/>
              <a:t> pode decorrer de infração cometida em cargo em comissão, cassação de função de confiança está implícita no dispositivo</a:t>
            </a:r>
          </a:p>
          <a:p>
            <a:endParaRPr lang="pt-BR" sz="2200" b="1" dirty="0"/>
          </a:p>
          <a:p>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3546251307"/>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851459BD-98ED-1A91-5471-36BFBD91C8FE}"/>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353F8C2-4C7D-8F3B-22A2-2440DF22827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14990E8F-8893-220E-2484-B4A8EF80C467}"/>
              </a:ext>
            </a:extLst>
          </p:cNvPr>
          <p:cNvSpPr txBox="1"/>
          <p:nvPr/>
        </p:nvSpPr>
        <p:spPr>
          <a:xfrm>
            <a:off x="1371600" y="942109"/>
            <a:ext cx="8954616" cy="5755422"/>
          </a:xfrm>
          <a:prstGeom prst="rect">
            <a:avLst/>
          </a:prstGeom>
          <a:noFill/>
        </p:spPr>
        <p:txBody>
          <a:bodyPr wrap="square">
            <a:spAutoFit/>
          </a:bodyPr>
          <a:lstStyle/>
          <a:p>
            <a:endParaRPr lang="pt-BR" b="1" dirty="0"/>
          </a:p>
          <a:p>
            <a:r>
              <a:rPr lang="pt-BR" sz="2200" b="1" dirty="0"/>
              <a:t>f) Demissão</a:t>
            </a:r>
          </a:p>
          <a:p>
            <a:r>
              <a:rPr lang="pt-BR" sz="2200" b="1" dirty="0"/>
              <a:t>Natureza:</a:t>
            </a:r>
            <a:r>
              <a:rPr lang="pt-BR" sz="2200" dirty="0"/>
              <a:t> penalidade máxima.</a:t>
            </a:r>
          </a:p>
          <a:p>
            <a:r>
              <a:rPr lang="pt-BR" sz="2200" b="1" dirty="0"/>
              <a:t>Lei Municipal:</a:t>
            </a:r>
            <a:r>
              <a:rPr lang="pt-BR" sz="2200" dirty="0"/>
              <a:t> art. 104 elenca hipóteses como:</a:t>
            </a:r>
          </a:p>
          <a:p>
            <a:pPr lvl="1"/>
            <a:br>
              <a:rPr lang="pt-BR" sz="2400" dirty="0"/>
            </a:br>
            <a:r>
              <a:rPr lang="pt-BR" sz="2400" dirty="0"/>
              <a:t>• improbidade administrativa</a:t>
            </a:r>
          </a:p>
          <a:p>
            <a:pPr lvl="1"/>
            <a:r>
              <a:rPr lang="pt-BR" sz="2400" dirty="0"/>
              <a:t>• inassiduidade habitual</a:t>
            </a:r>
            <a:br>
              <a:rPr lang="pt-BR" sz="2400" dirty="0"/>
            </a:br>
            <a:r>
              <a:rPr lang="pt-BR" sz="2400" dirty="0"/>
              <a:t>• abandono de cargo</a:t>
            </a:r>
            <a:br>
              <a:rPr lang="pt-BR" sz="2400" dirty="0"/>
            </a:br>
            <a:r>
              <a:rPr lang="pt-BR" sz="2400" dirty="0"/>
              <a:t>• corrupção</a:t>
            </a:r>
            <a:br>
              <a:rPr lang="pt-BR" sz="2400" dirty="0"/>
            </a:br>
            <a:r>
              <a:rPr lang="pt-BR" sz="2400" dirty="0"/>
              <a:t>• acumulação ilegal de cargos</a:t>
            </a:r>
            <a:br>
              <a:rPr lang="pt-BR" sz="2400" dirty="0"/>
            </a:br>
            <a:r>
              <a:rPr lang="pt-BR" sz="2400" dirty="0"/>
              <a:t>• aplicação de pena disciplinar por crime </a:t>
            </a:r>
            <a:r>
              <a:rPr lang="pt-BR" sz="2400" dirty="0" err="1"/>
              <a:t>funcional</a:t>
            </a:r>
            <a:r>
              <a:rPr lang="pt-BR" sz="2200" dirty="0" err="1"/>
              <a:t>Insuficiência</a:t>
            </a:r>
            <a:r>
              <a:rPr lang="pt-BR" sz="2200" dirty="0"/>
              <a:t> de desempenho</a:t>
            </a:r>
          </a:p>
          <a:p>
            <a:r>
              <a:rPr lang="pt-BR" sz="2200" b="1" dirty="0"/>
              <a:t>Efeitos adicionais:</a:t>
            </a:r>
            <a:endParaRPr lang="pt-BR" sz="2200" dirty="0"/>
          </a:p>
          <a:p>
            <a:r>
              <a:rPr lang="pt-BR" sz="2400" dirty="0"/>
              <a:t>Lei 8.112 também prevê efeitos secundários como incompatibilidade para retorno ao serviço público quando a demissão estiver vinculada a determinadas condutas graves.</a:t>
            </a:r>
            <a:endParaRPr lang="pt-BR" sz="2200" b="0" i="0" dirty="0">
              <a:effectLst/>
            </a:endParaRPr>
          </a:p>
        </p:txBody>
      </p:sp>
    </p:spTree>
    <p:extLst>
      <p:ext uri="{BB962C8B-B14F-4D97-AF65-F5344CB8AC3E}">
        <p14:creationId xmlns:p14="http://schemas.microsoft.com/office/powerpoint/2010/main" val="2910098742"/>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2D6FB21-EA81-A0DD-7A2A-E7B0A275EE2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390ACB7-F40B-EDBE-1B46-E53CA2565F2D}"/>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AF8A7CCC-E997-4C37-A02D-82BC6762E839}"/>
              </a:ext>
            </a:extLst>
          </p:cNvPr>
          <p:cNvSpPr txBox="1"/>
          <p:nvPr/>
        </p:nvSpPr>
        <p:spPr>
          <a:xfrm>
            <a:off x="1371599" y="942109"/>
            <a:ext cx="9642765" cy="3970318"/>
          </a:xfrm>
          <a:prstGeom prst="rect">
            <a:avLst/>
          </a:prstGeom>
          <a:noFill/>
        </p:spPr>
        <p:txBody>
          <a:bodyPr wrap="square">
            <a:spAutoFit/>
          </a:bodyPr>
          <a:lstStyle/>
          <a:p>
            <a:r>
              <a:rPr lang="pt-BR" sz="2200" b="1" dirty="0"/>
              <a:t>9. Prisão Administrativa</a:t>
            </a:r>
          </a:p>
          <a:p>
            <a:endParaRPr lang="pt-BR" sz="2200" b="1" dirty="0"/>
          </a:p>
          <a:p>
            <a:r>
              <a:rPr lang="pt-BR" sz="2200" dirty="0"/>
              <a:t>❌ </a:t>
            </a:r>
            <a:r>
              <a:rPr lang="pt-BR" sz="2200" b="1" dirty="0"/>
              <a:t>Não existe na lei municipal nem é permitida pelo ordenamento jurídico atual.</a:t>
            </a:r>
            <a:endParaRPr lang="pt-BR" sz="2200" dirty="0"/>
          </a:p>
          <a:p>
            <a:r>
              <a:rPr lang="pt-BR" sz="2200" dirty="0"/>
              <a:t>Foi abolida no regime civil; só existe prisão administrativa em direito militar.</a:t>
            </a:r>
          </a:p>
          <a:p>
            <a:endParaRPr lang="pt-BR" sz="2200" dirty="0"/>
          </a:p>
          <a:p>
            <a:r>
              <a:rPr lang="pt-BR" sz="2200" dirty="0"/>
              <a:t>Prisão administrativa para civil é inconstitucional e proibida.</a:t>
            </a:r>
          </a:p>
          <a:p>
            <a:endParaRPr lang="pt-BR" sz="2200" dirty="0"/>
          </a:p>
          <a:p>
            <a:endParaRPr lang="pt-BR" sz="2200" dirty="0"/>
          </a:p>
          <a:p>
            <a:r>
              <a:rPr lang="pt-BR" sz="2200" b="1" dirty="0"/>
              <a:t>10. Suspensão Preventiva</a:t>
            </a:r>
          </a:p>
          <a:p>
            <a:r>
              <a:rPr lang="pt-BR" dirty="0"/>
              <a:t>A suspensão preventiva é medida cautelar e não punitiva, prevista no art. 147 da Lei 8.112/1990, utilizada para evitar interferência do servidor na apuração dos fatos. Pode durar até 60 dias, prorrogável.</a:t>
            </a:r>
          </a:p>
        </p:txBody>
      </p:sp>
    </p:spTree>
    <p:extLst>
      <p:ext uri="{BB962C8B-B14F-4D97-AF65-F5344CB8AC3E}">
        <p14:creationId xmlns:p14="http://schemas.microsoft.com/office/powerpoint/2010/main" val="3251814172"/>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553E6BC-4C51-734F-9BBD-2943BDEE9EB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4419120D-1201-586C-B035-56A64AADE228}"/>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CF90892E-69A1-E6A3-964B-83DDA6C49747}"/>
              </a:ext>
            </a:extLst>
          </p:cNvPr>
          <p:cNvSpPr txBox="1"/>
          <p:nvPr/>
        </p:nvSpPr>
        <p:spPr>
          <a:xfrm>
            <a:off x="1371600" y="942109"/>
            <a:ext cx="8954616" cy="5847755"/>
          </a:xfrm>
          <a:prstGeom prst="rect">
            <a:avLst/>
          </a:prstGeom>
          <a:noFill/>
        </p:spPr>
        <p:txBody>
          <a:bodyPr wrap="square">
            <a:spAutoFit/>
          </a:bodyPr>
          <a:lstStyle/>
          <a:p>
            <a:r>
              <a:rPr lang="pt-BR" sz="2200" b="1" dirty="0"/>
              <a:t>11. Revisão do Processo Administrativo</a:t>
            </a:r>
          </a:p>
          <a:p>
            <a:endParaRPr lang="pt-BR" sz="2200" b="1" dirty="0"/>
          </a:p>
          <a:p>
            <a:r>
              <a:rPr lang="pt-BR" sz="2400" dirty="0"/>
              <a:t>A revisão do processo disciplinar está prevista no art. 174 da Lei 8.112/1990 e pode ser requerida a qualquer tempo, desde que surjam fatos ou provas novas capazes de alterar o resultado do julgamento.</a:t>
            </a:r>
            <a:br>
              <a:rPr lang="pt-BR" sz="2400" dirty="0"/>
            </a:br>
            <a:r>
              <a:rPr lang="pt-BR" sz="2400" dirty="0"/>
              <a:t>A revisão não pode agravar a penalidade. </a:t>
            </a:r>
          </a:p>
          <a:p>
            <a:r>
              <a:rPr lang="pt-BR" sz="2200" b="1" dirty="0"/>
              <a:t>Características:</a:t>
            </a:r>
          </a:p>
          <a:p>
            <a:endParaRPr lang="pt-BR" sz="2200" dirty="0"/>
          </a:p>
          <a:p>
            <a:pPr marL="742950" lvl="1" indent="-285750">
              <a:buFont typeface="Wingdings" panose="05000000000000000000" pitchFamily="2" charset="2"/>
              <a:buChar char="Ø"/>
            </a:pPr>
            <a:r>
              <a:rPr lang="pt-BR" sz="2200" dirty="0"/>
              <a:t>Pode ser requerida </a:t>
            </a:r>
            <a:r>
              <a:rPr lang="pt-BR" sz="2200" b="1" dirty="0"/>
              <a:t>a qualquer tempo</a:t>
            </a:r>
            <a:endParaRPr lang="pt-BR" sz="2200" dirty="0"/>
          </a:p>
          <a:p>
            <a:pPr marL="742950" lvl="1" indent="-285750">
              <a:buFont typeface="Wingdings" panose="05000000000000000000" pitchFamily="2" charset="2"/>
              <a:buChar char="Ø"/>
            </a:pPr>
            <a:r>
              <a:rPr lang="pt-BR" sz="2200" dirty="0"/>
              <a:t>Pode ser feita de ofício</a:t>
            </a:r>
          </a:p>
          <a:p>
            <a:pPr marL="742950" lvl="1" indent="-285750">
              <a:buFont typeface="Wingdings" panose="05000000000000000000" pitchFamily="2" charset="2"/>
              <a:buChar char="Ø"/>
            </a:pPr>
            <a:r>
              <a:rPr lang="pt-BR" sz="2200" dirty="0"/>
              <a:t>Família pode pedir (morte/ausência/incapacidade)</a:t>
            </a:r>
          </a:p>
          <a:p>
            <a:pPr marL="742950" lvl="1" indent="-285750">
              <a:buFont typeface="Wingdings" panose="05000000000000000000" pitchFamily="2" charset="2"/>
              <a:buChar char="Ø"/>
            </a:pPr>
            <a:r>
              <a:rPr lang="pt-BR" sz="2200" dirty="0"/>
              <a:t>Não pode agravar a penalidade</a:t>
            </a:r>
          </a:p>
          <a:p>
            <a:pPr marL="742950" lvl="1" indent="-285750">
              <a:buFont typeface="Wingdings" panose="05000000000000000000" pitchFamily="2" charset="2"/>
              <a:buChar char="Ø"/>
            </a:pPr>
            <a:r>
              <a:rPr lang="pt-BR" sz="2200" dirty="0"/>
              <a:t>Comissão tem </a:t>
            </a:r>
            <a:r>
              <a:rPr lang="pt-BR" sz="2200" b="1" dirty="0"/>
              <a:t>60 + 60 dias</a:t>
            </a:r>
            <a:endParaRPr lang="pt-BR" sz="2200" dirty="0"/>
          </a:p>
          <a:p>
            <a:pPr marL="742950" lvl="1" indent="-285750">
              <a:buFont typeface="Wingdings" panose="05000000000000000000" pitchFamily="2" charset="2"/>
              <a:buChar char="Ø"/>
            </a:pPr>
            <a:r>
              <a:rPr lang="pt-BR" sz="2200" dirty="0"/>
              <a:t>Julgamento em </a:t>
            </a:r>
            <a:r>
              <a:rPr lang="pt-BR" sz="2200" b="1" dirty="0"/>
              <a:t>30 dias</a:t>
            </a:r>
            <a:endParaRPr lang="pt-BR" sz="2200" dirty="0"/>
          </a:p>
          <a:p>
            <a:br>
              <a:rPr lang="pt-BR" dirty="0"/>
            </a:br>
            <a:endParaRPr lang="pt-BR" dirty="0"/>
          </a:p>
          <a:p>
            <a:endParaRPr lang="pt-BR" sz="2200" b="0" i="0" dirty="0">
              <a:effectLst/>
            </a:endParaRPr>
          </a:p>
        </p:txBody>
      </p:sp>
    </p:spTree>
    <p:extLst>
      <p:ext uri="{BB962C8B-B14F-4D97-AF65-F5344CB8AC3E}">
        <p14:creationId xmlns:p14="http://schemas.microsoft.com/office/powerpoint/2010/main" val="1171387347"/>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EDE27EFE-A1B3-7846-8454-0B3D546B533A}"/>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71B77710-DA88-BAEA-1034-0B48C44A3F5F}"/>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D0C26C5D-8FAB-FF9A-82BA-464A03F4A30D}"/>
              </a:ext>
            </a:extLst>
          </p:cNvPr>
          <p:cNvSpPr txBox="1"/>
          <p:nvPr/>
        </p:nvSpPr>
        <p:spPr>
          <a:xfrm>
            <a:off x="1371600" y="942109"/>
            <a:ext cx="8954616" cy="369332"/>
          </a:xfrm>
          <a:prstGeom prst="rect">
            <a:avLst/>
          </a:prstGeom>
          <a:noFill/>
        </p:spPr>
        <p:txBody>
          <a:bodyPr wrap="square">
            <a:spAutoFit/>
          </a:bodyPr>
          <a:lstStyle/>
          <a:p>
            <a:r>
              <a:rPr lang="pt-BR" b="1"/>
              <a:t>Revisão do Processo Administrativo</a:t>
            </a:r>
            <a:endParaRPr lang="pt-BR" sz="2200" b="0" i="0" dirty="0">
              <a:effectLst/>
            </a:endParaRPr>
          </a:p>
        </p:txBody>
      </p:sp>
      <p:graphicFrame>
        <p:nvGraphicFramePr>
          <p:cNvPr id="2" name="Tabela 1">
            <a:extLst>
              <a:ext uri="{FF2B5EF4-FFF2-40B4-BE49-F238E27FC236}">
                <a16:creationId xmlns:a16="http://schemas.microsoft.com/office/drawing/2014/main" id="{44E4B978-8A53-A7E1-E6D6-5BA568AD0E79}"/>
              </a:ext>
            </a:extLst>
          </p:cNvPr>
          <p:cNvGraphicFramePr>
            <a:graphicFrameLocks noGrp="1"/>
          </p:cNvGraphicFramePr>
          <p:nvPr>
            <p:extLst>
              <p:ext uri="{D42A27DB-BD31-4B8C-83A1-F6EECF244321}">
                <p14:modId xmlns:p14="http://schemas.microsoft.com/office/powerpoint/2010/main" val="3678208395"/>
              </p:ext>
            </p:extLst>
          </p:nvPr>
        </p:nvGraphicFramePr>
        <p:xfrm>
          <a:off x="1119673" y="2721134"/>
          <a:ext cx="10234127" cy="2560320"/>
        </p:xfrm>
        <a:graphic>
          <a:graphicData uri="http://schemas.openxmlformats.org/drawingml/2006/table">
            <a:tbl>
              <a:tblPr/>
              <a:tblGrid>
                <a:gridCol w="3760237">
                  <a:extLst>
                    <a:ext uri="{9D8B030D-6E8A-4147-A177-3AD203B41FA5}">
                      <a16:colId xmlns:a16="http://schemas.microsoft.com/office/drawing/2014/main" val="493939264"/>
                    </a:ext>
                  </a:extLst>
                </a:gridCol>
                <a:gridCol w="6473890">
                  <a:extLst>
                    <a:ext uri="{9D8B030D-6E8A-4147-A177-3AD203B41FA5}">
                      <a16:colId xmlns:a16="http://schemas.microsoft.com/office/drawing/2014/main" val="1014996290"/>
                    </a:ext>
                  </a:extLst>
                </a:gridCol>
              </a:tblGrid>
              <a:tr h="0">
                <a:tc>
                  <a:txBody>
                    <a:bodyPr/>
                    <a:lstStyle/>
                    <a:p>
                      <a:pPr>
                        <a:buNone/>
                      </a:pPr>
                      <a:r>
                        <a:rPr lang="pt-BR"/>
                        <a:t>Item</a:t>
                      </a:r>
                    </a:p>
                  </a:txBody>
                  <a:tcPr anchor="ctr">
                    <a:lnL>
                      <a:noFill/>
                    </a:lnL>
                    <a:lnR>
                      <a:noFill/>
                    </a:lnR>
                    <a:lnT>
                      <a:noFill/>
                    </a:lnT>
                    <a:lnB>
                      <a:noFill/>
                    </a:lnB>
                    <a:noFill/>
                  </a:tcPr>
                </a:tc>
                <a:tc>
                  <a:txBody>
                    <a:bodyPr/>
                    <a:lstStyle/>
                    <a:p>
                      <a:pPr>
                        <a:buNone/>
                      </a:pPr>
                      <a:r>
                        <a:rPr lang="pt-BR" dirty="0"/>
                        <a:t>Regras</a:t>
                      </a:r>
                    </a:p>
                  </a:txBody>
                  <a:tcPr anchor="ctr">
                    <a:lnL>
                      <a:noFill/>
                    </a:lnL>
                    <a:lnR>
                      <a:noFill/>
                    </a:lnR>
                    <a:lnT>
                      <a:noFill/>
                    </a:lnT>
                    <a:lnB>
                      <a:noFill/>
                    </a:lnB>
                    <a:noFill/>
                  </a:tcPr>
                </a:tc>
                <a:extLst>
                  <a:ext uri="{0D108BD9-81ED-4DB2-BD59-A6C34878D82A}">
                    <a16:rowId xmlns:a16="http://schemas.microsoft.com/office/drawing/2014/main" val="2395439309"/>
                  </a:ext>
                </a:extLst>
              </a:tr>
              <a:tr h="0">
                <a:tc>
                  <a:txBody>
                    <a:bodyPr/>
                    <a:lstStyle/>
                    <a:p>
                      <a:pPr>
                        <a:buNone/>
                      </a:pPr>
                      <a:r>
                        <a:rPr lang="pt-BR" b="1" dirty="0"/>
                        <a:t>Momento</a:t>
                      </a:r>
                    </a:p>
                  </a:txBody>
                  <a:tcPr anchor="ctr">
                    <a:lnL>
                      <a:noFill/>
                    </a:lnL>
                    <a:lnR>
                      <a:noFill/>
                    </a:lnR>
                    <a:lnT>
                      <a:noFill/>
                    </a:lnT>
                    <a:lnB>
                      <a:noFill/>
                    </a:lnB>
                    <a:noFill/>
                  </a:tcPr>
                </a:tc>
                <a:tc>
                  <a:txBody>
                    <a:bodyPr/>
                    <a:lstStyle/>
                    <a:p>
                      <a:pPr>
                        <a:buNone/>
                      </a:pPr>
                      <a:r>
                        <a:rPr lang="pt-BR" dirty="0"/>
                        <a:t>A qualquer tempo</a:t>
                      </a:r>
                    </a:p>
                  </a:txBody>
                  <a:tcPr anchor="ctr">
                    <a:lnL>
                      <a:noFill/>
                    </a:lnL>
                    <a:lnR>
                      <a:noFill/>
                    </a:lnR>
                    <a:lnT>
                      <a:noFill/>
                    </a:lnT>
                    <a:lnB>
                      <a:noFill/>
                    </a:lnB>
                    <a:noFill/>
                  </a:tcPr>
                </a:tc>
                <a:extLst>
                  <a:ext uri="{0D108BD9-81ED-4DB2-BD59-A6C34878D82A}">
                    <a16:rowId xmlns:a16="http://schemas.microsoft.com/office/drawing/2014/main" val="1389573694"/>
                  </a:ext>
                </a:extLst>
              </a:tr>
              <a:tr h="0">
                <a:tc>
                  <a:txBody>
                    <a:bodyPr/>
                    <a:lstStyle/>
                    <a:p>
                      <a:pPr>
                        <a:buNone/>
                      </a:pPr>
                      <a:r>
                        <a:rPr lang="pt-BR" b="1" dirty="0"/>
                        <a:t>Iniciativa</a:t>
                      </a:r>
                    </a:p>
                  </a:txBody>
                  <a:tcPr anchor="ctr">
                    <a:lnL>
                      <a:noFill/>
                    </a:lnL>
                    <a:lnR>
                      <a:noFill/>
                    </a:lnR>
                    <a:lnT>
                      <a:noFill/>
                    </a:lnT>
                    <a:lnB>
                      <a:noFill/>
                    </a:lnB>
                    <a:noFill/>
                  </a:tcPr>
                </a:tc>
                <a:tc>
                  <a:txBody>
                    <a:bodyPr/>
                    <a:lstStyle/>
                    <a:p>
                      <a:pPr>
                        <a:buNone/>
                      </a:pPr>
                      <a:r>
                        <a:rPr lang="pt-BR" dirty="0"/>
                        <a:t>Servidor, família, curador ou Administração</a:t>
                      </a:r>
                    </a:p>
                  </a:txBody>
                  <a:tcPr anchor="ctr">
                    <a:lnL>
                      <a:noFill/>
                    </a:lnL>
                    <a:lnR>
                      <a:noFill/>
                    </a:lnR>
                    <a:lnT>
                      <a:noFill/>
                    </a:lnT>
                    <a:lnB>
                      <a:noFill/>
                    </a:lnB>
                    <a:noFill/>
                  </a:tcPr>
                </a:tc>
                <a:extLst>
                  <a:ext uri="{0D108BD9-81ED-4DB2-BD59-A6C34878D82A}">
                    <a16:rowId xmlns:a16="http://schemas.microsoft.com/office/drawing/2014/main" val="3264989903"/>
                  </a:ext>
                </a:extLst>
              </a:tr>
              <a:tr h="0">
                <a:tc>
                  <a:txBody>
                    <a:bodyPr/>
                    <a:lstStyle/>
                    <a:p>
                      <a:pPr>
                        <a:buNone/>
                      </a:pPr>
                      <a:r>
                        <a:rPr lang="pt-BR" b="1" dirty="0"/>
                        <a:t>Prova</a:t>
                      </a:r>
                    </a:p>
                  </a:txBody>
                  <a:tcPr anchor="ctr">
                    <a:lnL>
                      <a:noFill/>
                    </a:lnL>
                    <a:lnR>
                      <a:noFill/>
                    </a:lnR>
                    <a:lnT>
                      <a:noFill/>
                    </a:lnT>
                    <a:lnB>
                      <a:noFill/>
                    </a:lnB>
                    <a:noFill/>
                  </a:tcPr>
                </a:tc>
                <a:tc>
                  <a:txBody>
                    <a:bodyPr/>
                    <a:lstStyle/>
                    <a:p>
                      <a:pPr>
                        <a:buNone/>
                      </a:pPr>
                      <a:r>
                        <a:rPr lang="pt-BR"/>
                        <a:t>Ônus do requerente (art. 139)</a:t>
                      </a:r>
                    </a:p>
                  </a:txBody>
                  <a:tcPr anchor="ctr">
                    <a:lnL>
                      <a:noFill/>
                    </a:lnL>
                    <a:lnR>
                      <a:noFill/>
                    </a:lnR>
                    <a:lnT>
                      <a:noFill/>
                    </a:lnT>
                    <a:lnB>
                      <a:noFill/>
                    </a:lnB>
                    <a:noFill/>
                  </a:tcPr>
                </a:tc>
                <a:extLst>
                  <a:ext uri="{0D108BD9-81ED-4DB2-BD59-A6C34878D82A}">
                    <a16:rowId xmlns:a16="http://schemas.microsoft.com/office/drawing/2014/main" val="1774572338"/>
                  </a:ext>
                </a:extLst>
              </a:tr>
              <a:tr h="0">
                <a:tc>
                  <a:txBody>
                    <a:bodyPr/>
                    <a:lstStyle/>
                    <a:p>
                      <a:pPr>
                        <a:buNone/>
                      </a:pPr>
                      <a:r>
                        <a:rPr lang="pt-BR" b="1" dirty="0"/>
                        <a:t>Prazo comissão</a:t>
                      </a:r>
                    </a:p>
                  </a:txBody>
                  <a:tcPr anchor="ctr">
                    <a:lnL>
                      <a:noFill/>
                    </a:lnL>
                    <a:lnR>
                      <a:noFill/>
                    </a:lnR>
                    <a:lnT>
                      <a:noFill/>
                    </a:lnT>
                    <a:lnB>
                      <a:noFill/>
                    </a:lnB>
                    <a:noFill/>
                  </a:tcPr>
                </a:tc>
                <a:tc>
                  <a:txBody>
                    <a:bodyPr/>
                    <a:lstStyle/>
                    <a:p>
                      <a:pPr>
                        <a:buNone/>
                      </a:pPr>
                      <a:r>
                        <a:rPr lang="pt-BR"/>
                        <a:t>60 + 60</a:t>
                      </a:r>
                    </a:p>
                  </a:txBody>
                  <a:tcPr anchor="ctr">
                    <a:lnL>
                      <a:noFill/>
                    </a:lnL>
                    <a:lnR>
                      <a:noFill/>
                    </a:lnR>
                    <a:lnT>
                      <a:noFill/>
                    </a:lnT>
                    <a:lnB>
                      <a:noFill/>
                    </a:lnB>
                    <a:noFill/>
                  </a:tcPr>
                </a:tc>
                <a:extLst>
                  <a:ext uri="{0D108BD9-81ED-4DB2-BD59-A6C34878D82A}">
                    <a16:rowId xmlns:a16="http://schemas.microsoft.com/office/drawing/2014/main" val="56454023"/>
                  </a:ext>
                </a:extLst>
              </a:tr>
              <a:tr h="0">
                <a:tc>
                  <a:txBody>
                    <a:bodyPr/>
                    <a:lstStyle/>
                    <a:p>
                      <a:pPr>
                        <a:buNone/>
                      </a:pPr>
                      <a:r>
                        <a:rPr lang="pt-BR" b="1" dirty="0"/>
                        <a:t>Julgamento</a:t>
                      </a:r>
                    </a:p>
                  </a:txBody>
                  <a:tcPr anchor="ctr">
                    <a:lnL>
                      <a:noFill/>
                    </a:lnL>
                    <a:lnR>
                      <a:noFill/>
                    </a:lnR>
                    <a:lnT>
                      <a:noFill/>
                    </a:lnT>
                    <a:lnB>
                      <a:noFill/>
                    </a:lnB>
                    <a:noFill/>
                  </a:tcPr>
                </a:tc>
                <a:tc>
                  <a:txBody>
                    <a:bodyPr/>
                    <a:lstStyle/>
                    <a:p>
                      <a:pPr>
                        <a:buNone/>
                      </a:pPr>
                      <a:r>
                        <a:rPr lang="pt-BR"/>
                        <a:t>30 dias</a:t>
                      </a:r>
                    </a:p>
                  </a:txBody>
                  <a:tcPr anchor="ctr">
                    <a:lnL>
                      <a:noFill/>
                    </a:lnL>
                    <a:lnR>
                      <a:noFill/>
                    </a:lnR>
                    <a:lnT>
                      <a:noFill/>
                    </a:lnT>
                    <a:lnB>
                      <a:noFill/>
                    </a:lnB>
                    <a:noFill/>
                  </a:tcPr>
                </a:tc>
                <a:extLst>
                  <a:ext uri="{0D108BD9-81ED-4DB2-BD59-A6C34878D82A}">
                    <a16:rowId xmlns:a16="http://schemas.microsoft.com/office/drawing/2014/main" val="3941614616"/>
                  </a:ext>
                </a:extLst>
              </a:tr>
              <a:tr h="0">
                <a:tc>
                  <a:txBody>
                    <a:bodyPr/>
                    <a:lstStyle/>
                    <a:p>
                      <a:pPr>
                        <a:buNone/>
                      </a:pPr>
                      <a:r>
                        <a:rPr lang="pt-BR" b="1" dirty="0"/>
                        <a:t>Resultado</a:t>
                      </a:r>
                    </a:p>
                  </a:txBody>
                  <a:tcPr anchor="ctr">
                    <a:lnL>
                      <a:noFill/>
                    </a:lnL>
                    <a:lnR>
                      <a:noFill/>
                    </a:lnR>
                    <a:lnT>
                      <a:noFill/>
                    </a:lnT>
                    <a:lnB>
                      <a:noFill/>
                    </a:lnB>
                    <a:noFill/>
                  </a:tcPr>
                </a:tc>
                <a:tc>
                  <a:txBody>
                    <a:bodyPr/>
                    <a:lstStyle/>
                    <a:p>
                      <a:pPr>
                        <a:buNone/>
                      </a:pPr>
                      <a:r>
                        <a:rPr lang="pt-BR" dirty="0"/>
                        <a:t>Pode anular e restabelecer direitos</a:t>
                      </a:r>
                    </a:p>
                  </a:txBody>
                  <a:tcPr anchor="ctr">
                    <a:lnL>
                      <a:noFill/>
                    </a:lnL>
                    <a:lnR>
                      <a:noFill/>
                    </a:lnR>
                    <a:lnT>
                      <a:noFill/>
                    </a:lnT>
                    <a:lnB>
                      <a:noFill/>
                    </a:lnB>
                    <a:noFill/>
                  </a:tcPr>
                </a:tc>
                <a:extLst>
                  <a:ext uri="{0D108BD9-81ED-4DB2-BD59-A6C34878D82A}">
                    <a16:rowId xmlns:a16="http://schemas.microsoft.com/office/drawing/2014/main" val="1477629622"/>
                  </a:ext>
                </a:extLst>
              </a:tr>
            </a:tbl>
          </a:graphicData>
        </a:graphic>
      </p:graphicFrame>
      <p:sp>
        <p:nvSpPr>
          <p:cNvPr id="3" name="Seta: para a Direita 2">
            <a:extLst>
              <a:ext uri="{FF2B5EF4-FFF2-40B4-BE49-F238E27FC236}">
                <a16:creationId xmlns:a16="http://schemas.microsoft.com/office/drawing/2014/main" id="{09A489B2-770A-040C-902E-78D8461F303F}"/>
              </a:ext>
            </a:extLst>
          </p:cNvPr>
          <p:cNvSpPr/>
          <p:nvPr/>
        </p:nvSpPr>
        <p:spPr>
          <a:xfrm>
            <a:off x="3205424" y="3144417"/>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Seta: para a Direita 3">
            <a:extLst>
              <a:ext uri="{FF2B5EF4-FFF2-40B4-BE49-F238E27FC236}">
                <a16:creationId xmlns:a16="http://schemas.microsoft.com/office/drawing/2014/main" id="{BF765A26-4963-FF38-97F6-3E6C4650FC38}"/>
              </a:ext>
            </a:extLst>
          </p:cNvPr>
          <p:cNvSpPr/>
          <p:nvPr/>
        </p:nvSpPr>
        <p:spPr>
          <a:xfrm>
            <a:off x="3205424" y="3461305"/>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a:extLst>
              <a:ext uri="{FF2B5EF4-FFF2-40B4-BE49-F238E27FC236}">
                <a16:creationId xmlns:a16="http://schemas.microsoft.com/office/drawing/2014/main" id="{FBFA4522-83F0-8C9B-B71B-6155AB200D06}"/>
              </a:ext>
            </a:extLst>
          </p:cNvPr>
          <p:cNvSpPr/>
          <p:nvPr/>
        </p:nvSpPr>
        <p:spPr>
          <a:xfrm>
            <a:off x="3206142" y="3829310"/>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a:extLst>
              <a:ext uri="{FF2B5EF4-FFF2-40B4-BE49-F238E27FC236}">
                <a16:creationId xmlns:a16="http://schemas.microsoft.com/office/drawing/2014/main" id="{97F2EE7E-D8F0-01FA-A805-886E292515C8}"/>
              </a:ext>
            </a:extLst>
          </p:cNvPr>
          <p:cNvSpPr/>
          <p:nvPr/>
        </p:nvSpPr>
        <p:spPr>
          <a:xfrm>
            <a:off x="3205424" y="4212438"/>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a Direita 7">
            <a:extLst>
              <a:ext uri="{FF2B5EF4-FFF2-40B4-BE49-F238E27FC236}">
                <a16:creationId xmlns:a16="http://schemas.microsoft.com/office/drawing/2014/main" id="{460862FA-D8E0-F714-ED91-4F00267F0927}"/>
              </a:ext>
            </a:extLst>
          </p:cNvPr>
          <p:cNvSpPr/>
          <p:nvPr/>
        </p:nvSpPr>
        <p:spPr>
          <a:xfrm>
            <a:off x="3205424" y="4561804"/>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a Direita 9">
            <a:extLst>
              <a:ext uri="{FF2B5EF4-FFF2-40B4-BE49-F238E27FC236}">
                <a16:creationId xmlns:a16="http://schemas.microsoft.com/office/drawing/2014/main" id="{D7D697AA-72C9-C38A-1B08-48A21E119E54}"/>
              </a:ext>
            </a:extLst>
          </p:cNvPr>
          <p:cNvSpPr/>
          <p:nvPr/>
        </p:nvSpPr>
        <p:spPr>
          <a:xfrm>
            <a:off x="3205424" y="4935756"/>
            <a:ext cx="793820"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C0328750-41D7-8D91-BC0E-8C6AD399D5C2}"/>
              </a:ext>
            </a:extLst>
          </p:cNvPr>
          <p:cNvPicPr>
            <a:picLocks noChangeAspect="1"/>
          </p:cNvPicPr>
          <p:nvPr/>
        </p:nvPicPr>
        <p:blipFill>
          <a:blip r:embed="rId5"/>
          <a:stretch>
            <a:fillRect/>
          </a:stretch>
        </p:blipFill>
        <p:spPr>
          <a:xfrm>
            <a:off x="9088564" y="720605"/>
            <a:ext cx="1731836" cy="1388113"/>
          </a:xfrm>
          <a:prstGeom prst="rect">
            <a:avLst/>
          </a:prstGeom>
        </p:spPr>
      </p:pic>
    </p:spTree>
    <p:extLst>
      <p:ext uri="{BB962C8B-B14F-4D97-AF65-F5344CB8AC3E}">
        <p14:creationId xmlns:p14="http://schemas.microsoft.com/office/powerpoint/2010/main" val="240162941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Imagem 3">
            <a:extLst>
              <a:ext uri="{FF2B5EF4-FFF2-40B4-BE49-F238E27FC236}">
                <a16:creationId xmlns:a16="http://schemas.microsoft.com/office/drawing/2014/main" id="{BF8A8E04-A36E-C361-4760-EC27011B1F1C}"/>
              </a:ext>
            </a:extLst>
          </p:cNvPr>
          <p:cNvPicPr>
            <a:picLocks noChangeAspect="1"/>
          </p:cNvPicPr>
          <p:nvPr/>
        </p:nvPicPr>
        <p:blipFill>
          <a:blip r:embed="rId3"/>
          <a:stretch>
            <a:fillRect/>
          </a:stretch>
        </p:blipFill>
        <p:spPr>
          <a:xfrm>
            <a:off x="3760904" y="361553"/>
            <a:ext cx="4670192" cy="5521117"/>
          </a:xfrm>
          <a:prstGeom prst="rect">
            <a:avLst/>
          </a:prstGeom>
        </p:spPr>
      </p:pic>
      <p:sp>
        <p:nvSpPr>
          <p:cNvPr id="3" name="Título 1"/>
          <p:cNvSpPr txBox="1">
            <a:spLocks/>
          </p:cNvSpPr>
          <p:nvPr/>
        </p:nvSpPr>
        <p:spPr>
          <a:xfrm>
            <a:off x="2080002" y="772094"/>
            <a:ext cx="8031996" cy="546521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t-BR" sz="3000" dirty="0">
              <a:latin typeface="NewsGoth BT" panose="020B0503020203020204" pitchFamily="34" charset="0"/>
            </a:endParaRPr>
          </a:p>
        </p:txBody>
      </p:sp>
    </p:spTree>
    <p:extLst>
      <p:ext uri="{BB962C8B-B14F-4D97-AF65-F5344CB8AC3E}">
        <p14:creationId xmlns:p14="http://schemas.microsoft.com/office/powerpoint/2010/main" val="384175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E259550-ADA1-FEE5-D705-7A5E817EA37D}"/>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C79506DA-C171-0FDB-3D32-3AB3393938E7}"/>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5795F4E-4B1D-A1DD-8EBE-3C5E736EFDBD}"/>
              </a:ext>
            </a:extLst>
          </p:cNvPr>
          <p:cNvSpPr txBox="1"/>
          <p:nvPr/>
        </p:nvSpPr>
        <p:spPr>
          <a:xfrm>
            <a:off x="1371600" y="892452"/>
            <a:ext cx="8954616" cy="6432530"/>
          </a:xfrm>
          <a:prstGeom prst="rect">
            <a:avLst/>
          </a:prstGeom>
          <a:noFill/>
        </p:spPr>
        <p:txBody>
          <a:bodyPr wrap="square">
            <a:spAutoFit/>
          </a:bodyPr>
          <a:lstStyle/>
          <a:p>
            <a:br>
              <a:rPr lang="pt-BR" dirty="0"/>
            </a:br>
            <a:endParaRPr lang="pt-BR" dirty="0"/>
          </a:p>
          <a:p>
            <a:r>
              <a:rPr lang="pt-BR" sz="2200" b="1" dirty="0"/>
              <a:t>12. Interferência do Judiciário</a:t>
            </a:r>
          </a:p>
          <a:p>
            <a:endParaRPr lang="pt-BR" sz="2200" b="1" dirty="0"/>
          </a:p>
          <a:p>
            <a:endParaRPr lang="pt-BR" sz="2200" b="1" dirty="0"/>
          </a:p>
          <a:p>
            <a:r>
              <a:rPr lang="pt-BR" sz="2200" dirty="0"/>
              <a:t>O Poder Judiciário </a:t>
            </a:r>
            <a:r>
              <a:rPr lang="pt-BR" sz="2200" b="1" dirty="0"/>
              <a:t>não revisa o mérito administrativo</a:t>
            </a:r>
            <a:r>
              <a:rPr lang="pt-BR" sz="2200" dirty="0"/>
              <a:t>, apenas a legalidade, e pode anular PAD em caso de:</a:t>
            </a:r>
          </a:p>
          <a:p>
            <a:endParaRPr lang="pt-BR" sz="2200" dirty="0"/>
          </a:p>
          <a:p>
            <a:pPr marL="1200150" lvl="2" indent="-285750">
              <a:buFont typeface="Wingdings" panose="05000000000000000000" pitchFamily="2" charset="2"/>
              <a:buChar char="Ø"/>
            </a:pPr>
            <a:r>
              <a:rPr lang="pt-BR" sz="2200" dirty="0"/>
              <a:t>Falta de defesa</a:t>
            </a:r>
          </a:p>
          <a:p>
            <a:pPr marL="1200150" lvl="2" indent="-285750">
              <a:buFont typeface="Wingdings" panose="05000000000000000000" pitchFamily="2" charset="2"/>
              <a:buChar char="Ø"/>
            </a:pPr>
            <a:r>
              <a:rPr lang="pt-BR" sz="2200" dirty="0"/>
              <a:t>Cerceamento de prova</a:t>
            </a:r>
          </a:p>
          <a:p>
            <a:pPr marL="1200150" lvl="2" indent="-285750">
              <a:buFont typeface="Wingdings" panose="05000000000000000000" pitchFamily="2" charset="2"/>
              <a:buChar char="Ø"/>
            </a:pPr>
            <a:r>
              <a:rPr lang="pt-BR" sz="2200" dirty="0"/>
              <a:t>Violação a prazos ou rito legal</a:t>
            </a:r>
          </a:p>
          <a:p>
            <a:pPr marL="1200150" lvl="2" indent="-285750">
              <a:buFont typeface="Wingdings" panose="05000000000000000000" pitchFamily="2" charset="2"/>
              <a:buChar char="Ø"/>
            </a:pPr>
            <a:r>
              <a:rPr lang="pt-BR" sz="2200" dirty="0"/>
              <a:t>Vício de competência</a:t>
            </a:r>
          </a:p>
          <a:p>
            <a:pPr marL="1200150" lvl="2" indent="-285750">
              <a:buFont typeface="Wingdings" panose="05000000000000000000" pitchFamily="2" charset="2"/>
              <a:buChar char="Ø"/>
            </a:pPr>
            <a:r>
              <a:rPr lang="pt-BR" sz="2200" dirty="0"/>
              <a:t>Falta de motivação</a:t>
            </a:r>
          </a:p>
          <a:p>
            <a:pPr marL="1200150" lvl="2" indent="-285750">
              <a:buFont typeface="Wingdings" panose="05000000000000000000" pitchFamily="2" charset="2"/>
              <a:buChar char="Ø"/>
            </a:pPr>
            <a:r>
              <a:rPr lang="pt-BR" sz="2200" dirty="0"/>
              <a:t>Desvio de finalidade</a:t>
            </a:r>
          </a:p>
          <a:p>
            <a:endParaRPr lang="pt-BR" dirty="0"/>
          </a:p>
          <a:p>
            <a:endParaRPr lang="pt-BR" dirty="0"/>
          </a:p>
          <a:p>
            <a:endParaRPr lang="pt-BR" b="1" i="0" dirty="0">
              <a:effectLst/>
            </a:endParaRPr>
          </a:p>
          <a:p>
            <a:endParaRPr lang="pt-BR" b="1" dirty="0"/>
          </a:p>
          <a:p>
            <a:endParaRPr lang="pt-BR" b="1" i="0" dirty="0">
              <a:effectLst/>
            </a:endParaRPr>
          </a:p>
          <a:p>
            <a:endParaRPr lang="pt-BR" sz="2200" b="0" i="0" dirty="0">
              <a:effectLst/>
            </a:endParaRPr>
          </a:p>
        </p:txBody>
      </p:sp>
    </p:spTree>
    <p:extLst>
      <p:ext uri="{BB962C8B-B14F-4D97-AF65-F5344CB8AC3E}">
        <p14:creationId xmlns:p14="http://schemas.microsoft.com/office/powerpoint/2010/main" val="348852331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58501BFF-D808-DC12-8903-387BE560B534}"/>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E444DBFE-C958-1C65-540A-2437E29FB23E}"/>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090AC914-20C5-FA6C-BCF6-332758FCE2BF}"/>
              </a:ext>
            </a:extLst>
          </p:cNvPr>
          <p:cNvSpPr txBox="1"/>
          <p:nvPr/>
        </p:nvSpPr>
        <p:spPr>
          <a:xfrm>
            <a:off x="1371600" y="942109"/>
            <a:ext cx="8954616" cy="2369880"/>
          </a:xfrm>
          <a:prstGeom prst="rect">
            <a:avLst/>
          </a:prstGeom>
          <a:noFill/>
        </p:spPr>
        <p:txBody>
          <a:bodyPr wrap="square">
            <a:spAutoFit/>
          </a:bodyPr>
          <a:lstStyle/>
          <a:p>
            <a:br>
              <a:rPr lang="pt-BR" dirty="0"/>
            </a:br>
            <a:endParaRPr lang="pt-BR" dirty="0"/>
          </a:p>
          <a:p>
            <a:endParaRPr lang="pt-BR" dirty="0"/>
          </a:p>
          <a:p>
            <a:endParaRPr lang="pt-BR" dirty="0"/>
          </a:p>
          <a:p>
            <a:endParaRPr lang="pt-BR" b="1" i="0" dirty="0">
              <a:effectLst/>
            </a:endParaRPr>
          </a:p>
          <a:p>
            <a:endParaRPr lang="pt-BR" b="1" dirty="0"/>
          </a:p>
          <a:p>
            <a:endParaRPr lang="pt-BR" b="1" i="0" dirty="0">
              <a:effectLst/>
            </a:endParaRPr>
          </a:p>
          <a:p>
            <a:endParaRPr lang="pt-BR" sz="2200" b="0" i="0" dirty="0">
              <a:effectLst/>
            </a:endParaRPr>
          </a:p>
        </p:txBody>
      </p:sp>
      <p:graphicFrame>
        <p:nvGraphicFramePr>
          <p:cNvPr id="3" name="Diagrama 2">
            <a:extLst>
              <a:ext uri="{FF2B5EF4-FFF2-40B4-BE49-F238E27FC236}">
                <a16:creationId xmlns:a16="http://schemas.microsoft.com/office/drawing/2014/main" id="{58EF0692-048C-CBF6-D525-E04D3D7BF01F}"/>
              </a:ext>
            </a:extLst>
          </p:cNvPr>
          <p:cNvGraphicFramePr/>
          <p:nvPr>
            <p:extLst>
              <p:ext uri="{D42A27DB-BD31-4B8C-83A1-F6EECF244321}">
                <p14:modId xmlns:p14="http://schemas.microsoft.com/office/powerpoint/2010/main" val="1100048738"/>
              </p:ext>
            </p:extLst>
          </p:nvPr>
        </p:nvGraphicFramePr>
        <p:xfrm>
          <a:off x="2032000" y="719666"/>
          <a:ext cx="8128000" cy="4589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0749774"/>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3966E40B-1E5D-EAFE-A9DE-084201221E66}"/>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DB33C1AD-0C48-7D7F-4D74-F36F019A98A5}"/>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6F6870B3-C5CF-9278-2442-58D129EFFF0B}"/>
              </a:ext>
            </a:extLst>
          </p:cNvPr>
          <p:cNvSpPr txBox="1"/>
          <p:nvPr/>
        </p:nvSpPr>
        <p:spPr>
          <a:xfrm>
            <a:off x="1371600" y="942109"/>
            <a:ext cx="8954616" cy="3354765"/>
          </a:xfrm>
          <a:prstGeom prst="rect">
            <a:avLst/>
          </a:prstGeom>
          <a:noFill/>
        </p:spPr>
        <p:txBody>
          <a:bodyPr wrap="square">
            <a:spAutoFit/>
          </a:bodyPr>
          <a:lstStyle/>
          <a:p>
            <a:br>
              <a:rPr lang="pt-BR" dirty="0"/>
            </a:br>
            <a:endParaRPr lang="pt-BR" dirty="0"/>
          </a:p>
          <a:p>
            <a:endParaRPr lang="pt-BR" dirty="0"/>
          </a:p>
          <a:p>
            <a:endParaRPr lang="pt-BR" dirty="0"/>
          </a:p>
          <a:p>
            <a:r>
              <a:rPr lang="pt-BR" sz="2400" dirty="0"/>
              <a:t>“Este módulo utiliza a Lei Federal 8.112/1990 como matriz geral de referência para o regime disciplinar dos servidores públicos, permitindo aplicação para diferentes municípios, respeitando suas legislações próprias.”</a:t>
            </a:r>
          </a:p>
          <a:p>
            <a:pPr algn="just"/>
            <a:endParaRPr lang="pt-BR" sz="2200" b="1" i="0" dirty="0">
              <a:effectLst/>
            </a:endParaRPr>
          </a:p>
          <a:p>
            <a:endParaRPr lang="pt-BR" sz="2200" b="0" i="0" dirty="0">
              <a:effectLst/>
            </a:endParaRPr>
          </a:p>
        </p:txBody>
      </p:sp>
    </p:spTree>
    <p:extLst>
      <p:ext uri="{BB962C8B-B14F-4D97-AF65-F5344CB8AC3E}">
        <p14:creationId xmlns:p14="http://schemas.microsoft.com/office/powerpoint/2010/main" val="276812523"/>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Espaço Reservado para Conteúdo 3">
            <a:extLst>
              <a:ext uri="{FF2B5EF4-FFF2-40B4-BE49-F238E27FC236}">
                <a16:creationId xmlns:a16="http://schemas.microsoft.com/office/drawing/2014/main" id="{E35A8346-5D05-FFD9-966A-3AA1B648A5A8}"/>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96011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0971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00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789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dirty="0"/>
              <a:t>/</a:t>
            </a:r>
          </a:p>
        </p:txBody>
      </p:sp>
      <p:sp>
        <p:nvSpPr>
          <p:cNvPr id="9" name="CaixaDeTexto 8">
            <a:extLst>
              <a:ext uri="{FF2B5EF4-FFF2-40B4-BE49-F238E27FC236}">
                <a16:creationId xmlns:a16="http://schemas.microsoft.com/office/drawing/2014/main" id="{760B4417-DC3C-6239-F417-A1CB0D0A1D39}"/>
              </a:ext>
            </a:extLst>
          </p:cNvPr>
          <p:cNvSpPr txBox="1"/>
          <p:nvPr/>
        </p:nvSpPr>
        <p:spPr>
          <a:xfrm>
            <a:off x="1371600" y="942109"/>
            <a:ext cx="10058400" cy="5078313"/>
          </a:xfrm>
          <a:prstGeom prst="rect">
            <a:avLst/>
          </a:prstGeom>
          <a:noFill/>
        </p:spPr>
        <p:txBody>
          <a:bodyPr wrap="square">
            <a:spAutoFit/>
          </a:bodyPr>
          <a:lstStyle/>
          <a:p>
            <a:r>
              <a:rPr lang="pt-BR" b="1" dirty="0"/>
              <a:t>O que vamos aprender neste módulo?</a:t>
            </a:r>
          </a:p>
          <a:p>
            <a:endParaRPr lang="pt-BR" b="1" dirty="0"/>
          </a:p>
          <a:p>
            <a:endParaRPr lang="pt-BR" b="1" dirty="0"/>
          </a:p>
          <a:p>
            <a:endParaRPr lang="pt-BR" b="1" dirty="0"/>
          </a:p>
          <a:p>
            <a:r>
              <a:rPr lang="pt-BR" b="1" dirty="0"/>
              <a:t>Estatuto e Regime Disciplinar</a:t>
            </a:r>
          </a:p>
          <a:p>
            <a:pPr marL="285750" indent="-285750">
              <a:buFont typeface="Arial" panose="020B0604020202020204" pitchFamily="34" charset="0"/>
              <a:buChar char="•"/>
            </a:pPr>
            <a:r>
              <a:rPr lang="pt-BR" dirty="0"/>
              <a:t>Dos deveres</a:t>
            </a:r>
          </a:p>
          <a:p>
            <a:pPr marL="285750" indent="-285750">
              <a:buFont typeface="Arial" panose="020B0604020202020204" pitchFamily="34" charset="0"/>
              <a:buChar char="•"/>
            </a:pPr>
            <a:r>
              <a:rPr lang="pt-BR" dirty="0"/>
              <a:t>Das proibições</a:t>
            </a:r>
          </a:p>
          <a:p>
            <a:pPr marL="285750" indent="-285750">
              <a:buFont typeface="Arial" panose="020B0604020202020204" pitchFamily="34" charset="0"/>
              <a:buChar char="•"/>
            </a:pPr>
            <a:r>
              <a:rPr lang="pt-BR" dirty="0"/>
              <a:t>Das responsabilidades</a:t>
            </a:r>
          </a:p>
          <a:p>
            <a:pPr marL="285750" indent="-285750">
              <a:buFont typeface="Arial" panose="020B0604020202020204" pitchFamily="34" charset="0"/>
              <a:buChar char="•"/>
            </a:pPr>
            <a:r>
              <a:rPr lang="pt-BR" dirty="0"/>
              <a:t>Sindicância administrativa</a:t>
            </a:r>
          </a:p>
          <a:p>
            <a:pPr marL="285750" indent="-285750">
              <a:buFont typeface="Arial" panose="020B0604020202020204" pitchFamily="34" charset="0"/>
              <a:buChar char="•"/>
            </a:pPr>
            <a:r>
              <a:rPr lang="pt-BR" dirty="0"/>
              <a:t>PAD – Processo administrativo</a:t>
            </a:r>
          </a:p>
          <a:p>
            <a:pPr marL="285750" indent="-285750">
              <a:buFont typeface="Arial" panose="020B0604020202020204" pitchFamily="34" charset="0"/>
              <a:buChar char="•"/>
            </a:pPr>
            <a:r>
              <a:rPr lang="pt-BR" dirty="0"/>
              <a:t>Defesa e contraditório</a:t>
            </a:r>
          </a:p>
          <a:p>
            <a:pPr marL="285750" indent="-285750">
              <a:buFont typeface="Arial" panose="020B0604020202020204" pitchFamily="34" charset="0"/>
              <a:buChar char="•"/>
            </a:pPr>
            <a:r>
              <a:rPr lang="pt-BR" dirty="0"/>
              <a:t>Recursos</a:t>
            </a:r>
          </a:p>
          <a:p>
            <a:pPr marL="285750" indent="-285750">
              <a:buFont typeface="Arial" panose="020B0604020202020204" pitchFamily="34" charset="0"/>
              <a:buChar char="•"/>
            </a:pPr>
            <a:r>
              <a:rPr lang="pt-BR" dirty="0"/>
              <a:t>Penalidades: advertência, repreensão, suspensão, multa, destituição, demissão</a:t>
            </a:r>
          </a:p>
          <a:p>
            <a:pPr marL="285750" indent="-285750">
              <a:buFont typeface="Arial" panose="020B0604020202020204" pitchFamily="34" charset="0"/>
              <a:buChar char="•"/>
            </a:pPr>
            <a:r>
              <a:rPr lang="pt-BR" dirty="0"/>
              <a:t>Prisão administrativa</a:t>
            </a:r>
          </a:p>
          <a:p>
            <a:pPr marL="285750" indent="-285750">
              <a:buFont typeface="Arial" panose="020B0604020202020204" pitchFamily="34" charset="0"/>
              <a:buChar char="•"/>
            </a:pPr>
            <a:r>
              <a:rPr lang="pt-BR" dirty="0"/>
              <a:t>Suspensão preventiva</a:t>
            </a:r>
          </a:p>
          <a:p>
            <a:pPr marL="285750" indent="-285750">
              <a:buFont typeface="Arial" panose="020B0604020202020204" pitchFamily="34" charset="0"/>
              <a:buChar char="•"/>
            </a:pPr>
            <a:r>
              <a:rPr lang="pt-BR" dirty="0"/>
              <a:t>Revisão do processo administrativo</a:t>
            </a:r>
          </a:p>
          <a:p>
            <a:pPr marL="285750" indent="-285750">
              <a:buFont typeface="Arial" panose="020B0604020202020204" pitchFamily="34" charset="0"/>
              <a:buChar char="•"/>
            </a:pPr>
            <a:r>
              <a:rPr lang="pt-BR" dirty="0"/>
              <a:t>Interferência do Judiciário</a:t>
            </a:r>
          </a:p>
          <a:p>
            <a:endParaRPr lang="pt-BR" b="1" dirty="0"/>
          </a:p>
        </p:txBody>
      </p:sp>
    </p:spTree>
    <p:extLst>
      <p:ext uri="{BB962C8B-B14F-4D97-AF65-F5344CB8AC3E}">
        <p14:creationId xmlns:p14="http://schemas.microsoft.com/office/powerpoint/2010/main" val="3750578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0DB0604-173A-4A70-CB94-B6965EE2639A}"/>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117B916F-9088-C4D4-4B65-70EB03157391}"/>
              </a:ext>
            </a:extLst>
          </p:cNvPr>
          <p:cNvSpPr txBox="1"/>
          <p:nvPr/>
        </p:nvSpPr>
        <p:spPr>
          <a:xfrm>
            <a:off x="1164030" y="991916"/>
            <a:ext cx="8848577" cy="4154984"/>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pPr algn="just"/>
            <a:r>
              <a:rPr lang="pt-BR" dirty="0"/>
              <a:t>O Estatuto é o conjunto de normas jurídicas fundamentais que estabelecem a organização, o funcionamento, os direitos e os deveres de uma entidade, instituição ou grupo de pessoas (como os servidores públicos). Funciona como a lei orgânica daquela organização, definindo sua estrutura e regras gerais de conduta. </a:t>
            </a:r>
          </a:p>
          <a:p>
            <a:pPr algn="just"/>
            <a:endParaRPr lang="pt-BR" dirty="0"/>
          </a:p>
          <a:p>
            <a:pPr algn="just"/>
            <a:r>
              <a:rPr lang="pt-BR" dirty="0"/>
              <a:t>O Regime Disciplinar, por sua vez, é a parte do estatuto (ou um conjunto de regras complementares a ele) que trata especificamente das infrações, proibições e sanções aplicáveis àqueles que estão sujeitos a essas normas. Ele detalha o que é considerado uma conduta inadequada e quais as penalidades correspondentes (como advertência, suspensão ou demissão no serviço público), garantindo a ordem e a disciplina. </a:t>
            </a:r>
          </a:p>
          <a:p>
            <a:pPr algn="just"/>
            <a:endParaRPr lang="pt-BR" noProof="0" dirty="0"/>
          </a:p>
        </p:txBody>
      </p:sp>
    </p:spTree>
    <p:extLst>
      <p:ext uri="{BB962C8B-B14F-4D97-AF65-F5344CB8AC3E}">
        <p14:creationId xmlns:p14="http://schemas.microsoft.com/office/powerpoint/2010/main" val="11683498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0B61F5A-F0DF-83BF-C465-DC72AF7D3535}"/>
            </a:ext>
          </a:extLst>
        </p:cNvPr>
        <p:cNvGrpSpPr/>
        <p:nvPr/>
      </p:nvGrpSpPr>
      <p:grpSpPr>
        <a:xfrm>
          <a:off x="0" y="0"/>
          <a:ext cx="0" cy="0"/>
          <a:chOff x="0" y="0"/>
          <a:chExt cx="0" cy="0"/>
        </a:xfrm>
      </p:grpSpPr>
      <p:sp>
        <p:nvSpPr>
          <p:cNvPr id="6" name="CaixaDeTexto 5">
            <a:extLst>
              <a:ext uri="{FF2B5EF4-FFF2-40B4-BE49-F238E27FC236}">
                <a16:creationId xmlns:a16="http://schemas.microsoft.com/office/drawing/2014/main" id="{6281E118-DFC9-784B-85F1-E1A6333D91B8}"/>
              </a:ext>
            </a:extLst>
          </p:cNvPr>
          <p:cNvSpPr txBox="1"/>
          <p:nvPr/>
        </p:nvSpPr>
        <p:spPr>
          <a:xfrm>
            <a:off x="1865784" y="6309320"/>
            <a:ext cx="8460432" cy="261610"/>
          </a:xfrm>
          <a:prstGeom prst="rect">
            <a:avLst/>
          </a:prstGeom>
          <a:noFill/>
        </p:spPr>
        <p:txBody>
          <a:bodyPr wrap="square">
            <a:spAutoFit/>
          </a:bodyPr>
          <a:lstStyle/>
          <a:p>
            <a:r>
              <a:rPr lang="pt-BR" sz="1100" noProof="0" dirty="0"/>
              <a:t>/</a:t>
            </a:r>
          </a:p>
        </p:txBody>
      </p:sp>
      <p:sp>
        <p:nvSpPr>
          <p:cNvPr id="4" name="CaixaDeTexto 3">
            <a:extLst>
              <a:ext uri="{FF2B5EF4-FFF2-40B4-BE49-F238E27FC236}">
                <a16:creationId xmlns:a16="http://schemas.microsoft.com/office/drawing/2014/main" id="{BC5E8683-758B-4DE6-434B-8E2EABE9B61E}"/>
              </a:ext>
            </a:extLst>
          </p:cNvPr>
          <p:cNvSpPr txBox="1"/>
          <p:nvPr/>
        </p:nvSpPr>
        <p:spPr>
          <a:xfrm>
            <a:off x="1164030" y="991916"/>
            <a:ext cx="8848577" cy="1384995"/>
          </a:xfrm>
          <a:prstGeom prst="rect">
            <a:avLst/>
          </a:prstGeom>
          <a:noFill/>
        </p:spPr>
        <p:txBody>
          <a:bodyPr wrap="square">
            <a:spAutoFit/>
          </a:bodyPr>
          <a:lstStyle/>
          <a:p>
            <a:r>
              <a:rPr lang="pt-BR" sz="2200" b="1" dirty="0"/>
              <a:t>ESTATUTO E REGIME DISCIPLINAR — VISÃO GERAL</a:t>
            </a:r>
          </a:p>
          <a:p>
            <a:endParaRPr lang="pt-BR" sz="2200" b="1" dirty="0"/>
          </a:p>
          <a:p>
            <a:endParaRPr lang="pt-BR" sz="2200" b="1" dirty="0"/>
          </a:p>
          <a:p>
            <a:pPr algn="just"/>
            <a:endParaRPr lang="pt-BR" noProof="0" dirty="0"/>
          </a:p>
        </p:txBody>
      </p:sp>
      <p:graphicFrame>
        <p:nvGraphicFramePr>
          <p:cNvPr id="3" name="Diagrama 2">
            <a:extLst>
              <a:ext uri="{FF2B5EF4-FFF2-40B4-BE49-F238E27FC236}">
                <a16:creationId xmlns:a16="http://schemas.microsoft.com/office/drawing/2014/main" id="{ED65B9C8-2A98-FDB1-2CD2-9D513E105C1E}"/>
              </a:ext>
            </a:extLst>
          </p:cNvPr>
          <p:cNvGraphicFramePr/>
          <p:nvPr>
            <p:extLst>
              <p:ext uri="{D42A27DB-BD31-4B8C-83A1-F6EECF244321}">
                <p14:modId xmlns:p14="http://schemas.microsoft.com/office/powerpoint/2010/main" val="4130109146"/>
              </p:ext>
            </p:extLst>
          </p:nvPr>
        </p:nvGraphicFramePr>
        <p:xfrm>
          <a:off x="1035698" y="1380931"/>
          <a:ext cx="9124301" cy="4757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546439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o apresentação de slides professores" id="{E95EED03-ADD0-4012-A915-094D418499CC}" vid="{06584B7B-B318-4235-8355-7C21A30472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3721</TotalTime>
  <Words>3729</Words>
  <Application>Microsoft Office PowerPoint</Application>
  <PresentationFormat>Widescreen</PresentationFormat>
  <Paragraphs>644</Paragraphs>
  <Slides>55</Slides>
  <Notes>46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55</vt:i4>
      </vt:variant>
    </vt:vector>
  </HeadingPairs>
  <TitlesOfParts>
    <vt:vector size="62" baseType="lpstr">
      <vt:lpstr>Arial</vt:lpstr>
      <vt:lpstr>Arial Black</vt:lpstr>
      <vt:lpstr>Calibri</vt:lpstr>
      <vt:lpstr>Calibri Light</vt:lpstr>
      <vt:lpstr>NewsGoth BT</vt:lpstr>
      <vt:lpstr>Wingdings</vt:lpstr>
      <vt:lpstr>Tema do Office</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Marcianita Lopata de Lima</cp:lastModifiedBy>
  <cp:revision>43</cp:revision>
  <dcterms:created xsi:type="dcterms:W3CDTF">2021-01-15T17:03:51Z</dcterms:created>
  <dcterms:modified xsi:type="dcterms:W3CDTF">2025-11-26T15:43:44Z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3109f4-136f-47e3-86d6-c3456c78e412_Enabled">
    <vt:lpwstr>true</vt:lpwstr>
  </property>
  <property fmtid="{D5CDD505-2E9C-101B-9397-08002B2CF9AE}" pid="3" name="MSIP_Label_2a3109f4-136f-47e3-86d6-c3456c78e412_SetDate">
    <vt:lpwstr>2023-03-14T00:46:03Z</vt:lpwstr>
  </property>
  <property fmtid="{D5CDD505-2E9C-101B-9397-08002B2CF9AE}" pid="4" name="MSIP_Label_2a3109f4-136f-47e3-86d6-c3456c78e412_Method">
    <vt:lpwstr>Privileged</vt:lpwstr>
  </property>
  <property fmtid="{D5CDD505-2E9C-101B-9397-08002B2CF9AE}" pid="5" name="MSIP_Label_2a3109f4-136f-47e3-86d6-c3456c78e412_Name">
    <vt:lpwstr>Público</vt:lpwstr>
  </property>
  <property fmtid="{D5CDD505-2E9C-101B-9397-08002B2CF9AE}" pid="6" name="MSIP_Label_2a3109f4-136f-47e3-86d6-c3456c78e412_SiteId">
    <vt:lpwstr>d6ab08d1-7c42-4d1f-ac22-3a998577bde8</vt:lpwstr>
  </property>
  <property fmtid="{D5CDD505-2E9C-101B-9397-08002B2CF9AE}" pid="7" name="MSIP_Label_2a3109f4-136f-47e3-86d6-c3456c78e412_ActionId">
    <vt:lpwstr>b91f4095-c420-40f8-ba0b-d56f250686c5</vt:lpwstr>
  </property>
  <property fmtid="{D5CDD505-2E9C-101B-9397-08002B2CF9AE}" pid="8" name="MSIP_Label_2a3109f4-136f-47e3-86d6-c3456c78e412_ContentBits">
    <vt:lpwstr>0</vt:lpwstr>
  </property>
</Properties>
</file>